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74" r:id="rId3"/>
    <p:sldId id="267" r:id="rId4"/>
    <p:sldId id="323" r:id="rId5"/>
    <p:sldId id="308" r:id="rId6"/>
    <p:sldId id="301" r:id="rId7"/>
    <p:sldId id="305" r:id="rId8"/>
    <p:sldId id="306" r:id="rId9"/>
    <p:sldId id="307" r:id="rId10"/>
    <p:sldId id="304" r:id="rId11"/>
    <p:sldId id="322" r:id="rId12"/>
    <p:sldId id="309" r:id="rId13"/>
    <p:sldId id="283" r:id="rId14"/>
    <p:sldId id="319" r:id="rId15"/>
    <p:sldId id="310" r:id="rId16"/>
    <p:sldId id="312" r:id="rId17"/>
    <p:sldId id="313" r:id="rId18"/>
    <p:sldId id="315" r:id="rId19"/>
    <p:sldId id="314" r:id="rId20"/>
    <p:sldId id="316" r:id="rId21"/>
    <p:sldId id="317" r:id="rId22"/>
    <p:sldId id="324" r:id="rId23"/>
    <p:sldId id="327" r:id="rId24"/>
    <p:sldId id="325" r:id="rId25"/>
    <p:sldId id="326" r:id="rId26"/>
    <p:sldId id="335" r:id="rId27"/>
    <p:sldId id="328" r:id="rId28"/>
    <p:sldId id="329" r:id="rId29"/>
    <p:sldId id="330" r:id="rId30"/>
    <p:sldId id="331" r:id="rId31"/>
    <p:sldId id="332" r:id="rId32"/>
    <p:sldId id="333" r:id="rId33"/>
    <p:sldId id="302" r:id="rId34"/>
    <p:sldId id="334" r:id="rId35"/>
    <p:sldId id="336" r:id="rId36"/>
    <p:sldId id="337" r:id="rId37"/>
    <p:sldId id="338" r:id="rId38"/>
    <p:sldId id="339" r:id="rId39"/>
    <p:sldId id="340" r:id="rId40"/>
    <p:sldId id="341" r:id="rId41"/>
    <p:sldId id="342" r:id="rId42"/>
    <p:sldId id="343" r:id="rId43"/>
    <p:sldId id="344" r:id="rId44"/>
    <p:sldId id="345" r:id="rId45"/>
    <p:sldId id="346" r:id="rId46"/>
    <p:sldId id="347" r:id="rId47"/>
    <p:sldId id="348" r:id="rId48"/>
    <p:sldId id="349" r:id="rId49"/>
    <p:sldId id="350" r:id="rId50"/>
    <p:sldId id="351" r:id="rId51"/>
    <p:sldId id="303" r:id="rId52"/>
    <p:sldId id="352"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EF3198"/>
    <a:srgbClr val="FFAE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01" autoAdjust="0"/>
    <p:restoredTop sz="94660"/>
  </p:normalViewPr>
  <p:slideViewPr>
    <p:cSldViewPr snapToGrid="0">
      <p:cViewPr varScale="1">
        <p:scale>
          <a:sx n="32" d="100"/>
          <a:sy n="32" d="100"/>
        </p:scale>
        <p:origin x="933"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900E-42E0-8ED7-522F30854A2E}"/>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2-900E-42E0-8ED7-522F30854A2E}"/>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900E-42E0-8ED7-522F30854A2E}"/>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4-900E-42E0-8ED7-522F30854A2E}"/>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1-900E-42E0-8ED7-522F30854A2E}"/>
                </c:ext>
              </c:extLst>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2-900E-42E0-8ED7-522F30854A2E}"/>
                </c:ext>
              </c:extLst>
            </c:dLbl>
            <c:dLbl>
              <c:idx val="2"/>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3-900E-42E0-8ED7-522F30854A2E}"/>
                </c:ext>
              </c:extLst>
            </c:dLbl>
            <c:dLbl>
              <c:idx val="3"/>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4-900E-42E0-8ED7-522F30854A2E}"/>
                </c:ext>
              </c:extLst>
            </c:dLbl>
            <c:spPr>
              <a:noFill/>
              <a:ln>
                <a:noFill/>
              </a:ln>
              <a:effectLst/>
            </c:sp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Direct</c:v>
                </c:pt>
                <c:pt idx="1">
                  <c:v>Manager</c:v>
                </c:pt>
                <c:pt idx="2">
                  <c:v>Future</c:v>
                </c:pt>
              </c:strCache>
            </c:strRef>
          </c:cat>
          <c:val>
            <c:numRef>
              <c:f>Sheet1!$B$2:$B$5</c:f>
              <c:numCache>
                <c:formatCode>General</c:formatCode>
                <c:ptCount val="4"/>
                <c:pt idx="0">
                  <c:v>10</c:v>
                </c:pt>
                <c:pt idx="1">
                  <c:v>10</c:v>
                </c:pt>
                <c:pt idx="2">
                  <c:v>10</c:v>
                </c:pt>
                <c:pt idx="3">
                  <c:v>30</c:v>
                </c:pt>
              </c:numCache>
            </c:numRef>
          </c:val>
          <c:extLst>
            <c:ext xmlns:c16="http://schemas.microsoft.com/office/drawing/2014/chart" uri="{C3380CC4-5D6E-409C-BE32-E72D297353CC}">
              <c16:uniqueId val="{00000000-2335-4DF7-B96C-863FB71587C1}"/>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318C-485C-872D-280F77A53402}"/>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2-318C-485C-872D-280F77A53402}"/>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318C-485C-872D-280F77A53402}"/>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4-318C-485C-872D-280F77A53402}"/>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1-318C-485C-872D-280F77A53402}"/>
                </c:ext>
              </c:extLst>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2-318C-485C-872D-280F77A53402}"/>
                </c:ext>
              </c:extLst>
            </c:dLbl>
            <c:dLbl>
              <c:idx val="2"/>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3-318C-485C-872D-280F77A53402}"/>
                </c:ext>
              </c:extLst>
            </c:dLbl>
            <c:dLbl>
              <c:idx val="3"/>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4-318C-485C-872D-280F77A53402}"/>
                </c:ext>
              </c:extLst>
            </c:dLbl>
            <c:spPr>
              <a:noFill/>
              <a:ln>
                <a:noFill/>
              </a:ln>
              <a:effectLst/>
            </c:sp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Direct</c:v>
                </c:pt>
                <c:pt idx="1">
                  <c:v>Manager</c:v>
                </c:pt>
                <c:pt idx="2">
                  <c:v>Future</c:v>
                </c:pt>
              </c:strCache>
            </c:strRef>
          </c:cat>
          <c:val>
            <c:numRef>
              <c:f>Sheet1!$B$2:$B$5</c:f>
              <c:numCache>
                <c:formatCode>General</c:formatCode>
                <c:ptCount val="4"/>
                <c:pt idx="0">
                  <c:v>10</c:v>
                </c:pt>
                <c:pt idx="1">
                  <c:v>10</c:v>
                </c:pt>
                <c:pt idx="2">
                  <c:v>10</c:v>
                </c:pt>
                <c:pt idx="3">
                  <c:v>30</c:v>
                </c:pt>
              </c:numCache>
            </c:numRef>
          </c:val>
          <c:extLst>
            <c:ext xmlns:c16="http://schemas.microsoft.com/office/drawing/2014/chart" uri="{C3380CC4-5D6E-409C-BE32-E72D297353CC}">
              <c16:uniqueId val="{00000000-2335-4DF7-B96C-863FB71587C1}"/>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F559-4AFE-9F7D-DD039ECD78E1}"/>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2-F559-4AFE-9F7D-DD039ECD78E1}"/>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F559-4AFE-9F7D-DD039ECD78E1}"/>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4-F559-4AFE-9F7D-DD039ECD78E1}"/>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1-F559-4AFE-9F7D-DD039ECD78E1}"/>
                </c:ext>
              </c:extLst>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2-F559-4AFE-9F7D-DD039ECD78E1}"/>
                </c:ext>
              </c:extLst>
            </c:dLbl>
            <c:dLbl>
              <c:idx val="2"/>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3-F559-4AFE-9F7D-DD039ECD78E1}"/>
                </c:ext>
              </c:extLst>
            </c:dLbl>
            <c:dLbl>
              <c:idx val="3"/>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4-F559-4AFE-9F7D-DD039ECD78E1}"/>
                </c:ext>
              </c:extLst>
            </c:dLbl>
            <c:spPr>
              <a:noFill/>
              <a:ln>
                <a:noFill/>
              </a:ln>
              <a:effectLst/>
            </c:sp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Direct</c:v>
                </c:pt>
                <c:pt idx="1">
                  <c:v>Manager</c:v>
                </c:pt>
                <c:pt idx="2">
                  <c:v>Future</c:v>
                </c:pt>
              </c:strCache>
            </c:strRef>
          </c:cat>
          <c:val>
            <c:numRef>
              <c:f>Sheet1!$B$2:$B$5</c:f>
              <c:numCache>
                <c:formatCode>General</c:formatCode>
                <c:ptCount val="4"/>
                <c:pt idx="0">
                  <c:v>10</c:v>
                </c:pt>
                <c:pt idx="1">
                  <c:v>10</c:v>
                </c:pt>
                <c:pt idx="2">
                  <c:v>10</c:v>
                </c:pt>
                <c:pt idx="3">
                  <c:v>30</c:v>
                </c:pt>
              </c:numCache>
            </c:numRef>
          </c:val>
          <c:extLst>
            <c:ext xmlns:c16="http://schemas.microsoft.com/office/drawing/2014/chart" uri="{C3380CC4-5D6E-409C-BE32-E72D297353CC}">
              <c16:uniqueId val="{00000000-2335-4DF7-B96C-863FB71587C1}"/>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A037-4A81-AB37-6A53E0478989}"/>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2-A037-4A81-AB37-6A53E0478989}"/>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A037-4A81-AB37-6A53E0478989}"/>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4-A037-4A81-AB37-6A53E0478989}"/>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1-A037-4A81-AB37-6A53E0478989}"/>
                </c:ext>
              </c:extLst>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2-A037-4A81-AB37-6A53E0478989}"/>
                </c:ext>
              </c:extLst>
            </c:dLbl>
            <c:dLbl>
              <c:idx val="2"/>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3-A037-4A81-AB37-6A53E0478989}"/>
                </c:ext>
              </c:extLst>
            </c:dLbl>
            <c:dLbl>
              <c:idx val="3"/>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4-A037-4A81-AB37-6A53E0478989}"/>
                </c:ext>
              </c:extLst>
            </c:dLbl>
            <c:spPr>
              <a:noFill/>
              <a:ln>
                <a:noFill/>
              </a:ln>
              <a:effectLst/>
            </c:sp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Direct</c:v>
                </c:pt>
                <c:pt idx="1">
                  <c:v>Manager</c:v>
                </c:pt>
                <c:pt idx="2">
                  <c:v>Future</c:v>
                </c:pt>
              </c:strCache>
            </c:strRef>
          </c:cat>
          <c:val>
            <c:numRef>
              <c:f>Sheet1!$B$2:$B$5</c:f>
              <c:numCache>
                <c:formatCode>General</c:formatCode>
                <c:ptCount val="4"/>
                <c:pt idx="0">
                  <c:v>10</c:v>
                </c:pt>
                <c:pt idx="1">
                  <c:v>10</c:v>
                </c:pt>
                <c:pt idx="2">
                  <c:v>10</c:v>
                </c:pt>
                <c:pt idx="3">
                  <c:v>30</c:v>
                </c:pt>
              </c:numCache>
            </c:numRef>
          </c:val>
          <c:extLst>
            <c:ext xmlns:c16="http://schemas.microsoft.com/office/drawing/2014/chart" uri="{C3380CC4-5D6E-409C-BE32-E72D297353CC}">
              <c16:uniqueId val="{00000000-2335-4DF7-B96C-863FB71587C1}"/>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5-18T10:22:24.804"/>
    </inkml:context>
    <inkml:brush xml:id="br0">
      <inkml:brushProperty name="width" value="0.1" units="cm"/>
      <inkml:brushProperty name="height" value="0.1" units="cm"/>
      <inkml:brushProperty name="color" value="#F6630D"/>
      <inkml:brushProperty name="ignorePressure" value="1"/>
    </inkml:brush>
  </inkml:definitions>
  <inkml:trace contextRef="#ctx0" brushRef="#br0">7 1,'0'3,"23"417,-19-302,3 91,0 56,-1 61,-3 65,-5 60,-3 54,-17 593,-6 555,30-1179,8-55,10-62,7-61,10-58,-20-157,3 0,4-1,3-1,4-2,72 132,-82-176,-13-21,-1 1,1 0,-2 0,6 17,-11-29,-1-1,0 1,0-1,1 1,-1-1,0 1,0-1,0 1,0-1,0 1,0-1,0 1,0-1,0 1,0 0,0-1,0 1,0-1,0 1,0-1,-1 1,1-1,0 1,0-1,-1 1,1-1,0 1,-1 0,0-1,0 0,0 0,1 0,-1 0,0 1,0-1,0 0,0 0,1-1,-1 1,0 0,0 0,0 0,0-1,1 1,-2-1,-6-2,1-1,-12-7,17 10,-73-56,75 57,0 0,0 0,0-1,0 1,0 0,0 0,0 0,0 0,0 0,-1 0,1 0,0 0,0 0,0 0,0 0,0 0,0 0,0 0,0 0,0 0,-1 0,1 0,0 0,0 0,0 0,0 0,0 0,0 0,0 1,0-1,0 0,0 0,-1 0,1 0,0 0,0 0,0 0,0 0,0 0,0 0,0 0,0 0,0 1,0-1,0 0,0 0,0 0,0 0,0 0,0 0,0 0,0 0,0 0,0 1,0-1,0 0,-1 8,1-6,0 15</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5-18T10:22:34.607"/>
    </inkml:context>
    <inkml:brush xml:id="br0">
      <inkml:brushProperty name="width" value="0.1" units="cm"/>
      <inkml:brushProperty name="height" value="0.1" units="cm"/>
      <inkml:brushProperty name="color" value="#F6630D"/>
      <inkml:brushProperty name="ignorePressure" value="1"/>
    </inkml:brush>
  </inkml:definitions>
  <inkml:trace contextRef="#ctx0" brushRef="#br0">1 1,'0'5,"11"101,75 490,9 80,-94-659,12 153,-13-144,-1 0,-1-1,-1 1,-8 34,3-40,2-12</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5-18T10:22:34.952"/>
    </inkml:context>
    <inkml:brush xml:id="br0">
      <inkml:brushProperty name="width" value="0.1" units="cm"/>
      <inkml:brushProperty name="height" value="0.1" units="cm"/>
      <inkml:brushProperty name="color" value="#F6630D"/>
      <inkml:brushProperty name="ignorePressure" value="1"/>
    </inkml:brush>
  </inkml:definitions>
  <inkml:trace contextRef="#ctx0" brushRef="#br0">1 517,'0'0,"36"0,61-5,61-11,66-17,51-16,28-13,7-9,-11 0,-29 6,-45 10,-60 14,-58 14,-47 12,-35 9</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5-18T10:22:26.290"/>
    </inkml:context>
    <inkml:brush xml:id="br0">
      <inkml:brushProperty name="width" value="0.1" units="cm"/>
      <inkml:brushProperty name="height" value="0.1" units="cm"/>
      <inkml:brushProperty name="color" value="#F6630D"/>
      <inkml:brushProperty name="ignorePressure" value="1"/>
    </inkml:brush>
  </inkml:definitions>
  <inkml:trace contextRef="#ctx0" brushRef="#br0">0 25,'13'10,"-1"0,1 0,1-2,-1 0,2 0,-1-1,1-1,0 0,0-1,24 4,12 0,101 5,9-10,47-7,56-5,58-5,58-2,60-3,54 1,49 3,46 6,38 8,31 8,31 9,37 8,41 6,45 3,46-4,45-7,43-15,47-18,45-15,1101-55,411-12,0 80,-1678 40,-53 9,-64 3,-78-6,-89-13,-94-11,-94-11,-99-9,-96-6,-84-4,-116 19,0 0,-1 0,1 0,-1-1,0 0,1 0,-1 0,0-1,6-3,-10 5,1 1,-1-1,0 1,1-1,-1 0,0 1,1-1,-1 1,0-1,0 0,0 1,1-1,-1 0,0 1,0-1,0 0,0 1,0-1,0 0,0 1,-1-1,1 0,0 1,0-1,0 0,-1 1,1-1,0 0,-1 1,1-1,0 1,-1-1,1 1,-1-1,1 1,-1-1,1 1,-1 0,1-1,-1 1,1-1,-1 1,0 0,-5-4,1 1,-1 0,-8-3,14 6,-34-11,0 2,0 1,-44-5,55 10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5-18T10:22:28.881"/>
    </inkml:context>
    <inkml:brush xml:id="br0">
      <inkml:brushProperty name="width" value="0.1" units="cm"/>
      <inkml:brushProperty name="height" value="0.1" units="cm"/>
      <inkml:brushProperty name="color" value="#F6630D"/>
      <inkml:brushProperty name="ignorePressure" value="1"/>
    </inkml:brush>
  </inkml:definitions>
  <inkml:trace contextRef="#ctx0" brushRef="#br0">1973 567,'-12'5,"4"-1,-98 27,65-21,-60 25,56-15,2 3,0 1,-45 35,-113 106,10 11,21-3,8 8,8 7,8 6,-129 229,176-241,37-44,56-121,0 0,1 0,-2 19,6-35,1 1,0-1,0 1,-1 0,1-1,0 1,1 0,-1-1,0 1,0 0,1-1,-1 1,2 2,-2-4,1 1,-1-1,0 0,1 0,-1 1,0-1,1 0,-1 0,1 0,-1 0,0 0,1 1,-1-1,1 0,-1 0,1 0,-1 0,0 0,1 0,-1 0,1 0,-1-1,1 1,-1 0,0 0,1 0,-1 0,1 0,-1-1,0 1,1 0,-1-1,6-3,0-1,0 0,-1 0,1 0,5-8,71-100,41-73,36-65,400-694,-28-27,-506 925,-19 37,-6 10,0 0,0 0,0 0,0 0,0 0,0 0,0 0,0 0,0 0,0 0,0 0,0 0,0 0,0 0,0 0,0 0,0 0,1 0,-1 0,0 0,0 0,0 0,0 0,0 0,0 0,0 0,0 1,0-1,0 0,0 0,0 0,0 0,0 0,0 0,0 0,0 0,0-1,0 1,0 0,0 0,0 0,0 0,0 0,0 0,0 0,-4 15,3-14,-12 36,-22 69,32-95,1 0,0 0,0 1,2-1,-1 0,1 1,3 17,-2-23,1 0,0 0,1 1,-1-2,1 1,0 0,0 0,1-1,0 0,0 0,0 0,5 5,10 6,38 28,-29-24,240 201,-12 18,-147-135,603 583,-193-174,-491-486,-6-6,-1 0,21 27,-42-47,1-1,0 1,0 0,-1 0,1 0,0-1,-1 1,1 0,-1 0,1 0,-1 0,0 0,1 0,-1 0,0 0,0 0,0 1,0-1,1 0,-2 0,1 0,0 0,0 0,0 1,-1-1,-1 0,1 0,0-1,0 1,-1 0,1-1,0 1,-1-1,1 1,0-1,-1 0,1 1,-1-1,1 0,-1 0,1 0,-3 0,-28-2,-49-7,44 4,-216-19,-467 16,-253 88,678-46,-166 17,1-20,315-33,121-2,24 4,0 0,0 0,0 0,0 0,0 0,0 0,1 0,-1 0,0 0,0 0,0 0,0 0,0 0,0 0,0-1,0 1,0 0,0 0,1 0,-1 0,0 0,0 0,0 0,0 0,0 0,0-1,0 1,0 0,0 0,0 0,0 0,0 0,0 0,0 0,0 0,0-1,0 1,0 0,0 0,0 0,0 0,0 0,0 0,0 0,0 0,0-1,0 1,0 0,-1 0,1 0,0 0,0 0,0 0,0 0,0 0,0 0,0 0,0 0,0 0,0-1,-1 1,1 0,0 0,0 0,0 0,0 0,7-3,1 1,0 0,0 0,0 0,15 0,-1 0,-6 0,221-21,193 23,-151 0,503-4,988 3,-1686 2,200-6,-276 4,1 0,-1-1,12-3,-10-2,-9 7,-1 0,0 0,0-1,0 1,0 0,0 0,0-1,0 1,0 0,0-1,0 1,0 0,0-1,0 1,0 0,0 0,0-1,0 1,0 0,0-1,0 1,0 0,-1-1,0-1,0 1,-1-1,0 1,1-1,-1 1,0 0,1-1,-3 0,-26-15,-45-18,12 7,-495-285,465 248,-112-102,-71-96,143 134,-468-496,522 532,-173-198,-17 23,126 146,97 87,-58-34,97 64,5 4,0-1,0 1,0 0,0-1,0 1,0 0,0 1,0-1,0 0,-1 0,1 1,0-1,0 1,-4 0,5 0,1 0,0 0,0 1,0-1,-1 0,1 0,0 0,0 1,0-1,0 0,0 0,0 1,0-1,-1 0,1 1,0-1,0 0,0 0,0 1,0-1,0 0,0 0,0 1,0-1,1 0,-1 0,0 1,0-1,0 0,0 0,0 1,0-1,0 0,1 1,6 11,-6-10,7 13,0 0,-1 0,-1 1,0 0,-1 0,-1 0,0 1,-2 0,0-1,0 1,-2 0,-1 19,-3 21,-3 0,-3 0,-31 103,-80 165,-232 437,193-430,41-78,18-34,21-43,68-149,-70 164,65-144,15-36,2-12,0 0,0 1,0-1,0 0,0 0,0 0,0 0,0 0,0 0,0 0,0 0,0 0,0 0,0 0,1 0,-1 0,0 0,0 0,0 0,0 1,0-1,0 0,0 0,0 0,0 0,0 0,0 0,0 0,0 0,0 0,0 0,0 0,0 0,0 0,1 0,-1 0,0 0,0 0,0 0,0 0,0 0,0 0,0 0,0 0,0 0,0 0,0 0,0 0,0 0,0 0,1 0,-1 0,0 0,0 0,0 0,0-1,0 1,0 0,0 0,0 0,0 0,0 0,0 0,11-14,-11 14,79-129,-69 110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5-18T10:22:30.982"/>
    </inkml:context>
    <inkml:brush xml:id="br0">
      <inkml:brushProperty name="width" value="0.1" units="cm"/>
      <inkml:brushProperty name="height" value="0.1" units="cm"/>
      <inkml:brushProperty name="color" value="#F6630D"/>
      <inkml:brushProperty name="ignorePressure" value="1"/>
    </inkml:brush>
  </inkml:definitions>
  <inkml:trace contextRef="#ctx0" brushRef="#br0">1530 241,'-21'17,"-1"-2,-1 0,-48 23,57-31,-111 55,-236 143,265-141,-140 124,174-131,4 3,-100 131,120-136,2 1,4 2,1 1,-28 83,38-80,3 1,3 2,3-1,3 1,2 1,3-1,4 1,2 0,3-1,2 1,32 122,-20-124,1-2,4-1,2-1,3-1,2-1,3-1,3-3,1-1,3-1,2-3,97 87,-86-94,2-2,2-2,1-3,2-2,1-4,1-1,1-4,2-3,0-2,108 15,-88-23,1-4,1-4,-1-4,0-4,0-3,0-5,163-44,-157 27,-1-3,-1-4,-2-5,-2-3,-2-3,-3-5,150-124,-178 127,-3-1,-1-4,-3-1,64-101,-80 105,-3-1,-2-1,-2-2,-3 0,-2-1,12-67,-21 68,-3-1,-2 0,-3 0,-2 0,-2 0,-3 0,-3 1,-19-73,6 54,-4 1,-3 1,-3 2,-3 1,-65-100,33 73,-4 3,-4 4,-4 2,-135-117,138 143,-2 3,-3 4,-2 3,-2 4,-165-68,186 93,-1 2,-1 3,-1 3,0 3,-1 3,-76-1,98 11,-1 1,1 3,-88 19,98-14,0 2,1 1,0 1,1 2,-44 29,37-18,2 2,1 1,-48 54,57-54,2 2,2 0,0 2,-25 50,29-38</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5-18T10:22:31.332"/>
    </inkml:context>
    <inkml:brush xml:id="br0">
      <inkml:brushProperty name="width" value="0.1" units="cm"/>
      <inkml:brushProperty name="height" value="0.1" units="cm"/>
      <inkml:brushProperty name="color" value="#F6630D"/>
      <inkml:brushProperty name="ignorePressure" value="1"/>
    </inkml:brush>
  </inkml:definitions>
  <inkml:trace contextRef="#ctx0" brushRef="#br0">2 1,'0'0,"-1"20,1 30,3 38,5 42,5 34,3 23,3 10,-1-1,-1-12,-3-21,-2-26,-1-31,-2-34</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5-18T10:22:31.686"/>
    </inkml:context>
    <inkml:brush xml:id="br0">
      <inkml:brushProperty name="width" value="0.1" units="cm"/>
      <inkml:brushProperty name="height" value="0.1" units="cm"/>
      <inkml:brushProperty name="color" value="#F6630D"/>
      <inkml:brushProperty name="ignorePressure" value="1"/>
    </inkml:brush>
  </inkml:definitions>
  <inkml:trace contextRef="#ctx0" brushRef="#br0">1 415,'0'0,"36"-1,55-6,52-12,54-13,46-17,26-13,9-11,-42 7,-62 16,-59 15,-51 14</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5-18T10:22:32.302"/>
    </inkml:context>
    <inkml:brush xml:id="br0">
      <inkml:brushProperty name="width" value="0.1" units="cm"/>
      <inkml:brushProperty name="height" value="0.1" units="cm"/>
      <inkml:brushProperty name="color" value="#F6630D"/>
      <inkml:brushProperty name="ignorePressure" value="1"/>
    </inkml:brush>
  </inkml:definitions>
  <inkml:trace contextRef="#ctx0" brushRef="#br0">179 235,'-3'1,"-1"-1,1 1,0 0,0-1,-1 1,-5 3,-2 1,-128 42,149-47,138-16,4-1,57-7,940-131,-721 95,-378 53,-11 1,0 1,58 1,-95 4,0 0,-1 0,1 0,0 0,-1 0,1 0,0 1,-1-1,1 0,0 1,-1 0,1-1,-1 1,1 0,-1 0,1 0,0 1,-1-2,-1 0,0 1,0-1,0 0,0 1,0-1,0 0,0 0,0 1,0-1,0 0,0 1,0-1,0 0,0 0,0 1,0-1,-1 0,1 1,0-1,0 0,0 0,0 1,-1-1,1 0,0 0,0 1,-13 8,-7-1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5-18T10:22:33"/>
    </inkml:context>
    <inkml:brush xml:id="br0">
      <inkml:brushProperty name="width" value="0.1" units="cm"/>
      <inkml:brushProperty name="height" value="0.1" units="cm"/>
      <inkml:brushProperty name="color" value="#F6630D"/>
      <inkml:brushProperty name="ignorePressure" value="1"/>
    </inkml:brush>
  </inkml:definitions>
  <inkml:trace contextRef="#ctx0" brushRef="#br0">3438 196,'-52'2,"-13"0,-171-22,-5-16,123 18,-776-68,733 84,1 7,0 7,-253 52,164 7,186-49,-115 62,140-62,1 2,1 1,-61 56,73-58,2 2,0 0,2 1,1 1,-29 54,33-49,2 0,1 0,1 1,2 1,-8 57,12-48,3 0,1 0,2 0,8 49,3-27,2-1,3 0,3-1,2-1,4-1,35 63,-12-39,3-2,112 134,-85-128,178 153,-138-148,4-6,4-6,3-5,176 76,-166-93,3-7,3-5,1-8,2-5,205 20,-237-46,1-5,207-20,-229 3,-1-4,-1-4,162-59,-183 51,-2-4,-1-3,-1-3,-3-2,92-76,-104 71,-3-3,-1-2,-3-2,-3-1,-1-3,44-79,-54 74,-2-2,-3-1,-2 0,-4-2,24-122,-36 129,-3 1,-2-1,-4 0,-1 0,-4 0,-2 0,-15-65,5 64,-2 0,-4 1,-1 1,-3 1,-3 2,-2 0,-3 2,-2 2,-2 1,-2 2,-3 2,-1 1,-3 3,-79-58,60 56,-1 4,-2 3,-97-39,70 41,-1 4,-113-22,72 29,-144-8,-137 22,-147 60,324-9</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5-18T10:22:34.199"/>
    </inkml:context>
    <inkml:brush xml:id="br0">
      <inkml:brushProperty name="width" value="0.1" units="cm"/>
      <inkml:brushProperty name="height" value="0.1" units="cm"/>
      <inkml:brushProperty name="color" value="#F6630D"/>
      <inkml:brushProperty name="ignorePressure" value="1"/>
    </inkml:brush>
  </inkml:definitions>
  <inkml:trace contextRef="#ctx0" brushRef="#br0">2646 151,'-5'-4,"0"-1,-1 1,1 0,-8-4,-2-2,-11-5,1 1,-2 1,0 1,0 2,-1 0,-29-5,8 6,-1 1,-94-1,73 10,-88 12,76 0,-106 30,95-13,1 3,2 5,1 4,2 4,2 3,-156 120,161-102,2 5,3 2,4 4,3 2,4 4,-78 129,102-139,3 1,3 2,3 1,4 1,4 2,-21 116,35-134,3 1,3 0,3 0,2 0,3 0,3-1,3 1,3-1,21 64,-14-70,3-1,2-1,3-1,2-2,66 89,-50-85,3-1,2-2,3-3,82 60,-59-56,3-4,2-3,91 38,-71-43,3-4,136 30,-118-43,0-5,2-6,-1-5,1-6,1-5,-2-5,1-6,123-30,-131 15,-1-5,-2-5,132-63,-149 53,-1-5,-4-3,150-120,-180 123,-2-3,-3-2,-2-3,-3-2,79-127,-99 135,-3-2,-2-1,-2-1,-4-1,-1-1,-4-1,17-125,-28 127,-3-1,-3 0,-2 0,-2 1,-4 0,-31-114,20 110,-3 2,-3 0,-2 2,-3 1,-3 2,-47-63,19 43,-3 3,-3 2,-4 4,-2 3,-3 3,-2 3,-105-57,76 57,-3 5,-2 4,-2 5,-3 6,-165-34,170 52,-1 6,-1 4,0 5,-1 5,1 6,0 4,-131 28,-92 52,44 13</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81F6F-31F5-4753-82E7-E350470170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557E82C-F5AE-4F2C-9BB8-9BE463C3BC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8371B27-C9F1-4A92-A7CF-AF578F66CDF4}"/>
              </a:ext>
            </a:extLst>
          </p:cNvPr>
          <p:cNvSpPr>
            <a:spLocks noGrp="1"/>
          </p:cNvSpPr>
          <p:nvPr>
            <p:ph type="dt" sz="half" idx="10"/>
          </p:nvPr>
        </p:nvSpPr>
        <p:spPr/>
        <p:txBody>
          <a:bodyPr/>
          <a:lstStyle/>
          <a:p>
            <a:fld id="{8C5850D4-93B5-48B6-B15B-53459500960D}" type="datetimeFigureOut">
              <a:rPr lang="en-GB" smtClean="0"/>
              <a:t>02/08/2022</a:t>
            </a:fld>
            <a:endParaRPr lang="en-GB"/>
          </a:p>
        </p:txBody>
      </p:sp>
      <p:sp>
        <p:nvSpPr>
          <p:cNvPr id="5" name="Footer Placeholder 4">
            <a:extLst>
              <a:ext uri="{FF2B5EF4-FFF2-40B4-BE49-F238E27FC236}">
                <a16:creationId xmlns:a16="http://schemas.microsoft.com/office/drawing/2014/main" id="{A3CC2010-A0AF-4A70-B8A5-B62ED6C8FB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0ADFBC-A58B-4ED2-949C-54E2219CB1E3}"/>
              </a:ext>
            </a:extLst>
          </p:cNvPr>
          <p:cNvSpPr>
            <a:spLocks noGrp="1"/>
          </p:cNvSpPr>
          <p:nvPr>
            <p:ph type="sldNum" sz="quarter" idx="12"/>
          </p:nvPr>
        </p:nvSpPr>
        <p:spPr/>
        <p:txBody>
          <a:bodyPr/>
          <a:lstStyle/>
          <a:p>
            <a:fld id="{6F044D2E-700C-4A2E-BBCF-0715F535F90A}" type="slidenum">
              <a:rPr lang="en-GB" smtClean="0"/>
              <a:t>‹#›</a:t>
            </a:fld>
            <a:endParaRPr lang="en-GB"/>
          </a:p>
        </p:txBody>
      </p:sp>
    </p:spTree>
    <p:extLst>
      <p:ext uri="{BB962C8B-B14F-4D97-AF65-F5344CB8AC3E}">
        <p14:creationId xmlns:p14="http://schemas.microsoft.com/office/powerpoint/2010/main" val="2490197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3394B-0CAF-4588-9720-6CC1D45B349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877B3F0-1FB3-4436-8311-F4FC3716E6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DCE254-6A23-45D4-B36C-1A435D8711D2}"/>
              </a:ext>
            </a:extLst>
          </p:cNvPr>
          <p:cNvSpPr>
            <a:spLocks noGrp="1"/>
          </p:cNvSpPr>
          <p:nvPr>
            <p:ph type="dt" sz="half" idx="10"/>
          </p:nvPr>
        </p:nvSpPr>
        <p:spPr/>
        <p:txBody>
          <a:bodyPr/>
          <a:lstStyle/>
          <a:p>
            <a:fld id="{8C5850D4-93B5-48B6-B15B-53459500960D}" type="datetimeFigureOut">
              <a:rPr lang="en-GB" smtClean="0"/>
              <a:t>02/08/2022</a:t>
            </a:fld>
            <a:endParaRPr lang="en-GB"/>
          </a:p>
        </p:txBody>
      </p:sp>
      <p:sp>
        <p:nvSpPr>
          <p:cNvPr id="5" name="Footer Placeholder 4">
            <a:extLst>
              <a:ext uri="{FF2B5EF4-FFF2-40B4-BE49-F238E27FC236}">
                <a16:creationId xmlns:a16="http://schemas.microsoft.com/office/drawing/2014/main" id="{FCD22018-E66C-4A1A-BDE9-F3B4E05682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C70871-8B31-4327-974E-D8E65E8EAC40}"/>
              </a:ext>
            </a:extLst>
          </p:cNvPr>
          <p:cNvSpPr>
            <a:spLocks noGrp="1"/>
          </p:cNvSpPr>
          <p:nvPr>
            <p:ph type="sldNum" sz="quarter" idx="12"/>
          </p:nvPr>
        </p:nvSpPr>
        <p:spPr/>
        <p:txBody>
          <a:bodyPr/>
          <a:lstStyle/>
          <a:p>
            <a:fld id="{6F044D2E-700C-4A2E-BBCF-0715F535F90A}" type="slidenum">
              <a:rPr lang="en-GB" smtClean="0"/>
              <a:t>‹#›</a:t>
            </a:fld>
            <a:endParaRPr lang="en-GB"/>
          </a:p>
        </p:txBody>
      </p:sp>
    </p:spTree>
    <p:extLst>
      <p:ext uri="{BB962C8B-B14F-4D97-AF65-F5344CB8AC3E}">
        <p14:creationId xmlns:p14="http://schemas.microsoft.com/office/powerpoint/2010/main" val="3008430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EEEDA-2FE7-4347-8FF3-4CBBD58659A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B4BAFB9-453F-45CC-8E83-0DA0B3B2D4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568882-7B6E-4A9C-9539-A75D8B017E5E}"/>
              </a:ext>
            </a:extLst>
          </p:cNvPr>
          <p:cNvSpPr>
            <a:spLocks noGrp="1"/>
          </p:cNvSpPr>
          <p:nvPr>
            <p:ph type="dt" sz="half" idx="10"/>
          </p:nvPr>
        </p:nvSpPr>
        <p:spPr/>
        <p:txBody>
          <a:bodyPr/>
          <a:lstStyle/>
          <a:p>
            <a:fld id="{8C5850D4-93B5-48B6-B15B-53459500960D}" type="datetimeFigureOut">
              <a:rPr lang="en-GB" smtClean="0"/>
              <a:t>02/08/2022</a:t>
            </a:fld>
            <a:endParaRPr lang="en-GB"/>
          </a:p>
        </p:txBody>
      </p:sp>
      <p:sp>
        <p:nvSpPr>
          <p:cNvPr id="5" name="Footer Placeholder 4">
            <a:extLst>
              <a:ext uri="{FF2B5EF4-FFF2-40B4-BE49-F238E27FC236}">
                <a16:creationId xmlns:a16="http://schemas.microsoft.com/office/drawing/2014/main" id="{B006B0D2-E9E7-4DA9-920D-0AF798FED7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0AD630-ECED-4805-9C32-67152F3620B5}"/>
              </a:ext>
            </a:extLst>
          </p:cNvPr>
          <p:cNvSpPr>
            <a:spLocks noGrp="1"/>
          </p:cNvSpPr>
          <p:nvPr>
            <p:ph type="sldNum" sz="quarter" idx="12"/>
          </p:nvPr>
        </p:nvSpPr>
        <p:spPr/>
        <p:txBody>
          <a:bodyPr/>
          <a:lstStyle/>
          <a:p>
            <a:fld id="{6F044D2E-700C-4A2E-BBCF-0715F535F90A}" type="slidenum">
              <a:rPr lang="en-GB" smtClean="0"/>
              <a:t>‹#›</a:t>
            </a:fld>
            <a:endParaRPr lang="en-GB"/>
          </a:p>
        </p:txBody>
      </p:sp>
    </p:spTree>
    <p:extLst>
      <p:ext uri="{BB962C8B-B14F-4D97-AF65-F5344CB8AC3E}">
        <p14:creationId xmlns:p14="http://schemas.microsoft.com/office/powerpoint/2010/main" val="1161459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4012F-B6E6-4526-BF4D-21A2E59FFE9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022ED81-3C3C-402B-81CF-A2DB31E816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AFD096-87C2-4082-8D18-B1C52BFA2A3E}"/>
              </a:ext>
            </a:extLst>
          </p:cNvPr>
          <p:cNvSpPr>
            <a:spLocks noGrp="1"/>
          </p:cNvSpPr>
          <p:nvPr>
            <p:ph type="dt" sz="half" idx="10"/>
          </p:nvPr>
        </p:nvSpPr>
        <p:spPr/>
        <p:txBody>
          <a:bodyPr/>
          <a:lstStyle/>
          <a:p>
            <a:fld id="{8C5850D4-93B5-48B6-B15B-53459500960D}" type="datetimeFigureOut">
              <a:rPr lang="en-GB" smtClean="0"/>
              <a:t>02/08/2022</a:t>
            </a:fld>
            <a:endParaRPr lang="en-GB"/>
          </a:p>
        </p:txBody>
      </p:sp>
      <p:sp>
        <p:nvSpPr>
          <p:cNvPr id="5" name="Footer Placeholder 4">
            <a:extLst>
              <a:ext uri="{FF2B5EF4-FFF2-40B4-BE49-F238E27FC236}">
                <a16:creationId xmlns:a16="http://schemas.microsoft.com/office/drawing/2014/main" id="{F032BA8A-BD72-4369-A428-9D88A5DBEC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8C8D0C-2E92-4872-8BBA-A95543B3901F}"/>
              </a:ext>
            </a:extLst>
          </p:cNvPr>
          <p:cNvSpPr>
            <a:spLocks noGrp="1"/>
          </p:cNvSpPr>
          <p:nvPr>
            <p:ph type="sldNum" sz="quarter" idx="12"/>
          </p:nvPr>
        </p:nvSpPr>
        <p:spPr/>
        <p:txBody>
          <a:bodyPr/>
          <a:lstStyle/>
          <a:p>
            <a:fld id="{6F044D2E-700C-4A2E-BBCF-0715F535F90A}" type="slidenum">
              <a:rPr lang="en-GB" smtClean="0"/>
              <a:t>‹#›</a:t>
            </a:fld>
            <a:endParaRPr lang="en-GB"/>
          </a:p>
        </p:txBody>
      </p:sp>
    </p:spTree>
    <p:extLst>
      <p:ext uri="{BB962C8B-B14F-4D97-AF65-F5344CB8AC3E}">
        <p14:creationId xmlns:p14="http://schemas.microsoft.com/office/powerpoint/2010/main" val="1904884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BAAD4-8D42-43D6-BDE5-DDEFEBF5FA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BB405D9-AA83-42B1-BB35-768EAFBEA6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78079D-87CF-47ED-8636-DD41AF7A7AC1}"/>
              </a:ext>
            </a:extLst>
          </p:cNvPr>
          <p:cNvSpPr>
            <a:spLocks noGrp="1"/>
          </p:cNvSpPr>
          <p:nvPr>
            <p:ph type="dt" sz="half" idx="10"/>
          </p:nvPr>
        </p:nvSpPr>
        <p:spPr/>
        <p:txBody>
          <a:bodyPr/>
          <a:lstStyle/>
          <a:p>
            <a:fld id="{8C5850D4-93B5-48B6-B15B-53459500960D}" type="datetimeFigureOut">
              <a:rPr lang="en-GB" smtClean="0"/>
              <a:t>02/08/2022</a:t>
            </a:fld>
            <a:endParaRPr lang="en-GB"/>
          </a:p>
        </p:txBody>
      </p:sp>
      <p:sp>
        <p:nvSpPr>
          <p:cNvPr id="5" name="Footer Placeholder 4">
            <a:extLst>
              <a:ext uri="{FF2B5EF4-FFF2-40B4-BE49-F238E27FC236}">
                <a16:creationId xmlns:a16="http://schemas.microsoft.com/office/drawing/2014/main" id="{7D31E60C-F516-4954-9717-7D8736C471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FD5F29E-E380-424A-AB9D-B6ACA4A28D34}"/>
              </a:ext>
            </a:extLst>
          </p:cNvPr>
          <p:cNvSpPr>
            <a:spLocks noGrp="1"/>
          </p:cNvSpPr>
          <p:nvPr>
            <p:ph type="sldNum" sz="quarter" idx="12"/>
          </p:nvPr>
        </p:nvSpPr>
        <p:spPr/>
        <p:txBody>
          <a:bodyPr/>
          <a:lstStyle/>
          <a:p>
            <a:fld id="{6F044D2E-700C-4A2E-BBCF-0715F535F90A}" type="slidenum">
              <a:rPr lang="en-GB" smtClean="0"/>
              <a:t>‹#›</a:t>
            </a:fld>
            <a:endParaRPr lang="en-GB"/>
          </a:p>
        </p:txBody>
      </p:sp>
    </p:spTree>
    <p:extLst>
      <p:ext uri="{BB962C8B-B14F-4D97-AF65-F5344CB8AC3E}">
        <p14:creationId xmlns:p14="http://schemas.microsoft.com/office/powerpoint/2010/main" val="2339078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8A13C-ACB5-4276-9BE0-A9537C99E44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622A7F2-CFDA-4F44-A864-4FB79AD8EF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EEAF633-5FCC-451B-8DAF-51971C80F5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BAA2636-C4FD-458E-9BFB-4AAB00214EE9}"/>
              </a:ext>
            </a:extLst>
          </p:cNvPr>
          <p:cNvSpPr>
            <a:spLocks noGrp="1"/>
          </p:cNvSpPr>
          <p:nvPr>
            <p:ph type="dt" sz="half" idx="10"/>
          </p:nvPr>
        </p:nvSpPr>
        <p:spPr/>
        <p:txBody>
          <a:bodyPr/>
          <a:lstStyle/>
          <a:p>
            <a:fld id="{8C5850D4-93B5-48B6-B15B-53459500960D}" type="datetimeFigureOut">
              <a:rPr lang="en-GB" smtClean="0"/>
              <a:t>02/08/2022</a:t>
            </a:fld>
            <a:endParaRPr lang="en-GB"/>
          </a:p>
        </p:txBody>
      </p:sp>
      <p:sp>
        <p:nvSpPr>
          <p:cNvPr id="6" name="Footer Placeholder 5">
            <a:extLst>
              <a:ext uri="{FF2B5EF4-FFF2-40B4-BE49-F238E27FC236}">
                <a16:creationId xmlns:a16="http://schemas.microsoft.com/office/drawing/2014/main" id="{BDB016F2-CD03-4EDF-A6B4-39E5527B5CE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D568B5-2D45-43D5-B950-46AB98CAE365}"/>
              </a:ext>
            </a:extLst>
          </p:cNvPr>
          <p:cNvSpPr>
            <a:spLocks noGrp="1"/>
          </p:cNvSpPr>
          <p:nvPr>
            <p:ph type="sldNum" sz="quarter" idx="12"/>
          </p:nvPr>
        </p:nvSpPr>
        <p:spPr/>
        <p:txBody>
          <a:bodyPr/>
          <a:lstStyle/>
          <a:p>
            <a:fld id="{6F044D2E-700C-4A2E-BBCF-0715F535F90A}" type="slidenum">
              <a:rPr lang="en-GB" smtClean="0"/>
              <a:t>‹#›</a:t>
            </a:fld>
            <a:endParaRPr lang="en-GB"/>
          </a:p>
        </p:txBody>
      </p:sp>
    </p:spTree>
    <p:extLst>
      <p:ext uri="{BB962C8B-B14F-4D97-AF65-F5344CB8AC3E}">
        <p14:creationId xmlns:p14="http://schemas.microsoft.com/office/powerpoint/2010/main" val="3769869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E262F-3BF7-44E6-8AEB-218193CDC51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F5294D6-8B35-4925-85BC-622AAA4610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1C5195-86CA-467E-81A3-C28E384C53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D2FE940-7663-4B45-8505-257CD86A71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373EEB-D5B1-49DE-94CD-5963D5C893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E996CA4-5F4C-4BF8-977C-EF5D013729B6}"/>
              </a:ext>
            </a:extLst>
          </p:cNvPr>
          <p:cNvSpPr>
            <a:spLocks noGrp="1"/>
          </p:cNvSpPr>
          <p:nvPr>
            <p:ph type="dt" sz="half" idx="10"/>
          </p:nvPr>
        </p:nvSpPr>
        <p:spPr/>
        <p:txBody>
          <a:bodyPr/>
          <a:lstStyle/>
          <a:p>
            <a:fld id="{8C5850D4-93B5-48B6-B15B-53459500960D}" type="datetimeFigureOut">
              <a:rPr lang="en-GB" smtClean="0"/>
              <a:t>02/08/2022</a:t>
            </a:fld>
            <a:endParaRPr lang="en-GB"/>
          </a:p>
        </p:txBody>
      </p:sp>
      <p:sp>
        <p:nvSpPr>
          <p:cNvPr id="8" name="Footer Placeholder 7">
            <a:extLst>
              <a:ext uri="{FF2B5EF4-FFF2-40B4-BE49-F238E27FC236}">
                <a16:creationId xmlns:a16="http://schemas.microsoft.com/office/drawing/2014/main" id="{D0C358AA-5A5B-499C-948A-5F43378FFAF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9DD1C97-A9E3-45CA-B663-7D7937C8558F}"/>
              </a:ext>
            </a:extLst>
          </p:cNvPr>
          <p:cNvSpPr>
            <a:spLocks noGrp="1"/>
          </p:cNvSpPr>
          <p:nvPr>
            <p:ph type="sldNum" sz="quarter" idx="12"/>
          </p:nvPr>
        </p:nvSpPr>
        <p:spPr/>
        <p:txBody>
          <a:bodyPr/>
          <a:lstStyle/>
          <a:p>
            <a:fld id="{6F044D2E-700C-4A2E-BBCF-0715F535F90A}" type="slidenum">
              <a:rPr lang="en-GB" smtClean="0"/>
              <a:t>‹#›</a:t>
            </a:fld>
            <a:endParaRPr lang="en-GB"/>
          </a:p>
        </p:txBody>
      </p:sp>
    </p:spTree>
    <p:extLst>
      <p:ext uri="{BB962C8B-B14F-4D97-AF65-F5344CB8AC3E}">
        <p14:creationId xmlns:p14="http://schemas.microsoft.com/office/powerpoint/2010/main" val="1254795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A0654-2094-4CE0-B5BC-BFD2259DF5C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333EAA0-2364-4A24-9AAC-682773F2E054}"/>
              </a:ext>
            </a:extLst>
          </p:cNvPr>
          <p:cNvSpPr>
            <a:spLocks noGrp="1"/>
          </p:cNvSpPr>
          <p:nvPr>
            <p:ph type="dt" sz="half" idx="10"/>
          </p:nvPr>
        </p:nvSpPr>
        <p:spPr/>
        <p:txBody>
          <a:bodyPr/>
          <a:lstStyle/>
          <a:p>
            <a:fld id="{8C5850D4-93B5-48B6-B15B-53459500960D}" type="datetimeFigureOut">
              <a:rPr lang="en-GB" smtClean="0"/>
              <a:t>02/08/2022</a:t>
            </a:fld>
            <a:endParaRPr lang="en-GB"/>
          </a:p>
        </p:txBody>
      </p:sp>
      <p:sp>
        <p:nvSpPr>
          <p:cNvPr id="4" name="Footer Placeholder 3">
            <a:extLst>
              <a:ext uri="{FF2B5EF4-FFF2-40B4-BE49-F238E27FC236}">
                <a16:creationId xmlns:a16="http://schemas.microsoft.com/office/drawing/2014/main" id="{835F517A-8798-4D15-B1DF-2018F0A2A15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DB4E93E-2D2C-426A-A46E-B6F9460AA067}"/>
              </a:ext>
            </a:extLst>
          </p:cNvPr>
          <p:cNvSpPr>
            <a:spLocks noGrp="1"/>
          </p:cNvSpPr>
          <p:nvPr>
            <p:ph type="sldNum" sz="quarter" idx="12"/>
          </p:nvPr>
        </p:nvSpPr>
        <p:spPr/>
        <p:txBody>
          <a:bodyPr/>
          <a:lstStyle/>
          <a:p>
            <a:fld id="{6F044D2E-700C-4A2E-BBCF-0715F535F90A}" type="slidenum">
              <a:rPr lang="en-GB" smtClean="0"/>
              <a:t>‹#›</a:t>
            </a:fld>
            <a:endParaRPr lang="en-GB"/>
          </a:p>
        </p:txBody>
      </p:sp>
    </p:spTree>
    <p:extLst>
      <p:ext uri="{BB962C8B-B14F-4D97-AF65-F5344CB8AC3E}">
        <p14:creationId xmlns:p14="http://schemas.microsoft.com/office/powerpoint/2010/main" val="3648049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8AA2DB-CCEC-4DE7-96C4-896A292D3BED}"/>
              </a:ext>
            </a:extLst>
          </p:cNvPr>
          <p:cNvSpPr>
            <a:spLocks noGrp="1"/>
          </p:cNvSpPr>
          <p:nvPr>
            <p:ph type="dt" sz="half" idx="10"/>
          </p:nvPr>
        </p:nvSpPr>
        <p:spPr/>
        <p:txBody>
          <a:bodyPr/>
          <a:lstStyle/>
          <a:p>
            <a:fld id="{8C5850D4-93B5-48B6-B15B-53459500960D}" type="datetimeFigureOut">
              <a:rPr lang="en-GB" smtClean="0"/>
              <a:t>02/08/2022</a:t>
            </a:fld>
            <a:endParaRPr lang="en-GB"/>
          </a:p>
        </p:txBody>
      </p:sp>
      <p:sp>
        <p:nvSpPr>
          <p:cNvPr id="3" name="Footer Placeholder 2">
            <a:extLst>
              <a:ext uri="{FF2B5EF4-FFF2-40B4-BE49-F238E27FC236}">
                <a16:creationId xmlns:a16="http://schemas.microsoft.com/office/drawing/2014/main" id="{05B9C4B8-6297-4A6F-A25B-88037C493C5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8F6C6E9-D578-4341-85E7-243F61A5F9AE}"/>
              </a:ext>
            </a:extLst>
          </p:cNvPr>
          <p:cNvSpPr>
            <a:spLocks noGrp="1"/>
          </p:cNvSpPr>
          <p:nvPr>
            <p:ph type="sldNum" sz="quarter" idx="12"/>
          </p:nvPr>
        </p:nvSpPr>
        <p:spPr/>
        <p:txBody>
          <a:bodyPr/>
          <a:lstStyle/>
          <a:p>
            <a:fld id="{6F044D2E-700C-4A2E-BBCF-0715F535F90A}" type="slidenum">
              <a:rPr lang="en-GB" smtClean="0"/>
              <a:t>‹#›</a:t>
            </a:fld>
            <a:endParaRPr lang="en-GB"/>
          </a:p>
        </p:txBody>
      </p:sp>
    </p:spTree>
    <p:extLst>
      <p:ext uri="{BB962C8B-B14F-4D97-AF65-F5344CB8AC3E}">
        <p14:creationId xmlns:p14="http://schemas.microsoft.com/office/powerpoint/2010/main" val="2609136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BED2F-4088-42B7-AE92-8A0DA6921A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1C0C79E-266F-4159-8691-8714064295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721975C-48C5-42E1-85C2-12869190C9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665ED1-9BDB-41F0-B94E-62A13CF2B6F8}"/>
              </a:ext>
            </a:extLst>
          </p:cNvPr>
          <p:cNvSpPr>
            <a:spLocks noGrp="1"/>
          </p:cNvSpPr>
          <p:nvPr>
            <p:ph type="dt" sz="half" idx="10"/>
          </p:nvPr>
        </p:nvSpPr>
        <p:spPr/>
        <p:txBody>
          <a:bodyPr/>
          <a:lstStyle/>
          <a:p>
            <a:fld id="{8C5850D4-93B5-48B6-B15B-53459500960D}" type="datetimeFigureOut">
              <a:rPr lang="en-GB" smtClean="0"/>
              <a:t>02/08/2022</a:t>
            </a:fld>
            <a:endParaRPr lang="en-GB"/>
          </a:p>
        </p:txBody>
      </p:sp>
      <p:sp>
        <p:nvSpPr>
          <p:cNvPr id="6" name="Footer Placeholder 5">
            <a:extLst>
              <a:ext uri="{FF2B5EF4-FFF2-40B4-BE49-F238E27FC236}">
                <a16:creationId xmlns:a16="http://schemas.microsoft.com/office/drawing/2014/main" id="{DD8C2E29-C0B8-4B8F-BAEC-F29C3146470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42A459-DAC4-4FAF-988A-91F90BAB2FD6}"/>
              </a:ext>
            </a:extLst>
          </p:cNvPr>
          <p:cNvSpPr>
            <a:spLocks noGrp="1"/>
          </p:cNvSpPr>
          <p:nvPr>
            <p:ph type="sldNum" sz="quarter" idx="12"/>
          </p:nvPr>
        </p:nvSpPr>
        <p:spPr/>
        <p:txBody>
          <a:bodyPr/>
          <a:lstStyle/>
          <a:p>
            <a:fld id="{6F044D2E-700C-4A2E-BBCF-0715F535F90A}" type="slidenum">
              <a:rPr lang="en-GB" smtClean="0"/>
              <a:t>‹#›</a:t>
            </a:fld>
            <a:endParaRPr lang="en-GB"/>
          </a:p>
        </p:txBody>
      </p:sp>
    </p:spTree>
    <p:extLst>
      <p:ext uri="{BB962C8B-B14F-4D97-AF65-F5344CB8AC3E}">
        <p14:creationId xmlns:p14="http://schemas.microsoft.com/office/powerpoint/2010/main" val="417762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81D80-0878-4A6F-AE48-62E212446A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990B2FF-4D55-4CAE-B2BF-2FCF969C92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518DBBD-39CB-4445-B12F-5905D38FA4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B53B44-3559-45A6-B4DF-06BC3826CE7B}"/>
              </a:ext>
            </a:extLst>
          </p:cNvPr>
          <p:cNvSpPr>
            <a:spLocks noGrp="1"/>
          </p:cNvSpPr>
          <p:nvPr>
            <p:ph type="dt" sz="half" idx="10"/>
          </p:nvPr>
        </p:nvSpPr>
        <p:spPr/>
        <p:txBody>
          <a:bodyPr/>
          <a:lstStyle/>
          <a:p>
            <a:fld id="{8C5850D4-93B5-48B6-B15B-53459500960D}" type="datetimeFigureOut">
              <a:rPr lang="en-GB" smtClean="0"/>
              <a:t>02/08/2022</a:t>
            </a:fld>
            <a:endParaRPr lang="en-GB"/>
          </a:p>
        </p:txBody>
      </p:sp>
      <p:sp>
        <p:nvSpPr>
          <p:cNvPr id="6" name="Footer Placeholder 5">
            <a:extLst>
              <a:ext uri="{FF2B5EF4-FFF2-40B4-BE49-F238E27FC236}">
                <a16:creationId xmlns:a16="http://schemas.microsoft.com/office/drawing/2014/main" id="{93C04074-1FFD-4D86-A739-92F563CF3C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5B64903-C72C-40F6-AD36-C1743C9CFBB3}"/>
              </a:ext>
            </a:extLst>
          </p:cNvPr>
          <p:cNvSpPr>
            <a:spLocks noGrp="1"/>
          </p:cNvSpPr>
          <p:nvPr>
            <p:ph type="sldNum" sz="quarter" idx="12"/>
          </p:nvPr>
        </p:nvSpPr>
        <p:spPr/>
        <p:txBody>
          <a:bodyPr/>
          <a:lstStyle/>
          <a:p>
            <a:fld id="{6F044D2E-700C-4A2E-BBCF-0715F535F90A}" type="slidenum">
              <a:rPr lang="en-GB" smtClean="0"/>
              <a:t>‹#›</a:t>
            </a:fld>
            <a:endParaRPr lang="en-GB"/>
          </a:p>
        </p:txBody>
      </p:sp>
    </p:spTree>
    <p:extLst>
      <p:ext uri="{BB962C8B-B14F-4D97-AF65-F5344CB8AC3E}">
        <p14:creationId xmlns:p14="http://schemas.microsoft.com/office/powerpoint/2010/main" val="2835816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95CBF1-CA1E-496A-B4E3-FDDDCF14D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FC8C6A-E4A8-4B63-89AA-BCA7D96B42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E135A7-7269-4C97-BFD5-DB672CBD83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5850D4-93B5-48B6-B15B-53459500960D}" type="datetimeFigureOut">
              <a:rPr lang="en-GB" smtClean="0"/>
              <a:t>02/08/2022</a:t>
            </a:fld>
            <a:endParaRPr lang="en-GB"/>
          </a:p>
        </p:txBody>
      </p:sp>
      <p:sp>
        <p:nvSpPr>
          <p:cNvPr id="5" name="Footer Placeholder 4">
            <a:extLst>
              <a:ext uri="{FF2B5EF4-FFF2-40B4-BE49-F238E27FC236}">
                <a16:creationId xmlns:a16="http://schemas.microsoft.com/office/drawing/2014/main" id="{34AFA83C-337A-4FC3-ABDF-34F6C193D5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F5CD8C0-1BBC-42A4-BD9B-78B4D0F360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044D2E-700C-4A2E-BBCF-0715F535F90A}" type="slidenum">
              <a:rPr lang="en-GB" smtClean="0"/>
              <a:t>‹#›</a:t>
            </a:fld>
            <a:endParaRPr lang="en-GB"/>
          </a:p>
        </p:txBody>
      </p:sp>
    </p:spTree>
    <p:extLst>
      <p:ext uri="{BB962C8B-B14F-4D97-AF65-F5344CB8AC3E}">
        <p14:creationId xmlns:p14="http://schemas.microsoft.com/office/powerpoint/2010/main" val="2479502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manager-tools.com/2008/02/the-management-trinity-one-on-ones"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customXml" Target="../ink/ink6.xml"/><Relationship Id="rId18" Type="http://schemas.openxmlformats.org/officeDocument/2006/relationships/image" Target="../media/image9.png"/><Relationship Id="rId3" Type="http://schemas.openxmlformats.org/officeDocument/2006/relationships/customXml" Target="../ink/ink1.xml"/><Relationship Id="rId21" Type="http://schemas.openxmlformats.org/officeDocument/2006/relationships/customXml" Target="../ink/ink10.xml"/><Relationship Id="rId7" Type="http://schemas.openxmlformats.org/officeDocument/2006/relationships/customXml" Target="../ink/ink3.xml"/><Relationship Id="rId12" Type="http://schemas.openxmlformats.org/officeDocument/2006/relationships/image" Target="../media/image6.png"/><Relationship Id="rId17" Type="http://schemas.openxmlformats.org/officeDocument/2006/relationships/customXml" Target="../ink/ink8.xml"/><Relationship Id="rId2" Type="http://schemas.openxmlformats.org/officeDocument/2006/relationships/image" Target="../media/image1.png"/><Relationship Id="rId16" Type="http://schemas.openxmlformats.org/officeDocument/2006/relationships/image" Target="../media/image8.png"/><Relationship Id="rId20"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customXml" Target="../ink/ink5.xml"/><Relationship Id="rId24" Type="http://schemas.openxmlformats.org/officeDocument/2006/relationships/image" Target="../media/image12.png"/><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10" Type="http://schemas.openxmlformats.org/officeDocument/2006/relationships/image" Target="../media/image5.png"/><Relationship Id="rId19" Type="http://schemas.openxmlformats.org/officeDocument/2006/relationships/customXml" Target="../ink/ink9.xml"/><Relationship Id="rId4" Type="http://schemas.openxmlformats.org/officeDocument/2006/relationships/image" Target="../media/image2.png"/><Relationship Id="rId9" Type="http://schemas.openxmlformats.org/officeDocument/2006/relationships/customXml" Target="../ink/ink4.xml"/><Relationship Id="rId14" Type="http://schemas.openxmlformats.org/officeDocument/2006/relationships/image" Target="../media/image7.png"/><Relationship Id="rId22" Type="http://schemas.openxmlformats.org/officeDocument/2006/relationships/image" Target="../media/image11.png"/></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1408517"/>
            <a:ext cx="12395200" cy="558295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87340" y="4022149"/>
            <a:ext cx="9689112" cy="1021944"/>
          </a:xfrm>
        </p:spPr>
        <p:txBody>
          <a:bodyPr>
            <a:noAutofit/>
          </a:bodyPr>
          <a:lstStyle/>
          <a:p>
            <a:pPr algn="l"/>
            <a:r>
              <a:rPr lang="en-GB" sz="8800" dirty="0">
                <a:latin typeface="League Spartan" panose="00000800000000000000" pitchFamily="50" charset="0"/>
              </a:rPr>
              <a:t>Team Management</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6777" y="232130"/>
            <a:ext cx="3360057" cy="541343"/>
          </a:xfrm>
          <a:prstGeom prst="rect">
            <a:avLst/>
          </a:prstGeom>
        </p:spPr>
      </p:pic>
    </p:spTree>
    <p:extLst>
      <p:ext uri="{BB962C8B-B14F-4D97-AF65-F5344CB8AC3E}">
        <p14:creationId xmlns:p14="http://schemas.microsoft.com/office/powerpoint/2010/main" val="828255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One on ones</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643149" cy="3465761"/>
          </a:xfrm>
        </p:spPr>
        <p:txBody>
          <a:bodyPr>
            <a:normAutofit/>
          </a:bodyPr>
          <a:lstStyle/>
          <a:p>
            <a:pPr algn="l"/>
            <a:r>
              <a:rPr lang="en-GB" b="1" dirty="0"/>
              <a:t>For next Team Meeting: </a:t>
            </a:r>
            <a:r>
              <a:rPr lang="en-GB" dirty="0">
                <a:hlinkClick r:id="rId2"/>
              </a:rPr>
              <a:t>The Management Trinity - One on Ones (Hall Of Fame Guidance) | Manager Tools (manager-tools.com)</a:t>
            </a:r>
            <a:endParaRPr lang="en-GB" b="1" dirty="0"/>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2277317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12 weeks – ONLY one on ones</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643149" cy="3465761"/>
          </a:xfrm>
        </p:spPr>
        <p:txBody>
          <a:bodyPr>
            <a:normAutofit lnSpcReduction="10000"/>
          </a:bodyPr>
          <a:lstStyle/>
          <a:p>
            <a:pPr algn="l"/>
            <a:r>
              <a:rPr lang="en-GB" b="1" dirty="0"/>
              <a:t>We’ll learn about the other parts of the trinity, but for 12 weeks with your new directs, you’ll ONLY do one on ones with them.</a:t>
            </a:r>
          </a:p>
          <a:p>
            <a:pPr algn="l"/>
            <a:endParaRPr lang="en-GB" b="1" dirty="0"/>
          </a:p>
          <a:p>
            <a:pPr algn="l"/>
            <a:r>
              <a:rPr lang="en-GB" b="1" dirty="0"/>
              <a:t>WHY?</a:t>
            </a:r>
          </a:p>
          <a:p>
            <a:pPr algn="l"/>
            <a:endParaRPr lang="en-GB" b="1" dirty="0"/>
          </a:p>
          <a:p>
            <a:pPr algn="l"/>
            <a:r>
              <a:rPr lang="en-GB" b="1" dirty="0"/>
              <a:t>Build trust</a:t>
            </a:r>
          </a:p>
          <a:p>
            <a:pPr algn="l"/>
            <a:r>
              <a:rPr lang="en-GB" b="1" dirty="0"/>
              <a:t>Practicing</a:t>
            </a:r>
          </a:p>
          <a:p>
            <a:pPr algn="l"/>
            <a:r>
              <a:rPr lang="en-GB" b="1" dirty="0"/>
              <a:t>Can’t start all the new things, all at once!</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1189933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1275050"/>
            <a:ext cx="12395200" cy="558295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800930" y="2863529"/>
            <a:ext cx="9689112" cy="1021944"/>
          </a:xfrm>
        </p:spPr>
        <p:txBody>
          <a:bodyPr>
            <a:noAutofit/>
          </a:bodyPr>
          <a:lstStyle/>
          <a:p>
            <a:pPr algn="l"/>
            <a:r>
              <a:rPr lang="en-GB" sz="7200" dirty="0">
                <a:latin typeface="League Spartan" panose="00000800000000000000" pitchFamily="50" charset="0"/>
              </a:rPr>
              <a:t>Feedback Model</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6777" y="232130"/>
            <a:ext cx="3360057" cy="541343"/>
          </a:xfrm>
          <a:prstGeom prst="rect">
            <a:avLst/>
          </a:prstGeom>
        </p:spPr>
      </p:pic>
    </p:spTree>
    <p:extLst>
      <p:ext uri="{BB962C8B-B14F-4D97-AF65-F5344CB8AC3E}">
        <p14:creationId xmlns:p14="http://schemas.microsoft.com/office/powerpoint/2010/main" val="2821707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Feedback Model</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grpSp>
        <p:nvGrpSpPr>
          <p:cNvPr id="19" name="Group 18">
            <a:extLst>
              <a:ext uri="{FF2B5EF4-FFF2-40B4-BE49-F238E27FC236}">
                <a16:creationId xmlns:a16="http://schemas.microsoft.com/office/drawing/2014/main" id="{91A9AAB9-DA97-43AB-AE19-62CAC8E214B1}"/>
              </a:ext>
            </a:extLst>
          </p:cNvPr>
          <p:cNvGrpSpPr/>
          <p:nvPr/>
        </p:nvGrpSpPr>
        <p:grpSpPr>
          <a:xfrm>
            <a:off x="1327583" y="2362246"/>
            <a:ext cx="9116640" cy="3668760"/>
            <a:chOff x="1327583" y="2362246"/>
            <a:chExt cx="9116640" cy="3668760"/>
          </a:xfrm>
        </p:grpSpPr>
        <mc:AlternateContent xmlns:mc="http://schemas.openxmlformats.org/markup-compatibility/2006" xmlns:p14="http://schemas.microsoft.com/office/powerpoint/2010/main">
          <mc:Choice Requires="p14">
            <p:contentPart p14:bwMode="auto" r:id="rId3">
              <p14:nvContentPartPr>
                <p14:cNvPr id="7" name="Ink 6">
                  <a:extLst>
                    <a:ext uri="{FF2B5EF4-FFF2-40B4-BE49-F238E27FC236}">
                      <a16:creationId xmlns:a16="http://schemas.microsoft.com/office/drawing/2014/main" id="{7F160522-C778-48E3-A7ED-F761DE82DBEA}"/>
                    </a:ext>
                  </a:extLst>
                </p14:cNvPr>
                <p14:cNvContentPartPr/>
                <p14:nvPr/>
              </p14:nvContentPartPr>
              <p14:xfrm>
                <a:off x="5613023" y="2436406"/>
                <a:ext cx="137880" cy="2866320"/>
              </p14:xfrm>
            </p:contentPart>
          </mc:Choice>
          <mc:Fallback xmlns="">
            <p:pic>
              <p:nvPicPr>
                <p:cNvPr id="7" name="Ink 6">
                  <a:extLst>
                    <a:ext uri="{FF2B5EF4-FFF2-40B4-BE49-F238E27FC236}">
                      <a16:creationId xmlns:a16="http://schemas.microsoft.com/office/drawing/2014/main" id="{7F160522-C778-48E3-A7ED-F761DE82DBEA}"/>
                    </a:ext>
                  </a:extLst>
                </p:cNvPr>
                <p:cNvPicPr/>
                <p:nvPr/>
              </p:nvPicPr>
              <p:blipFill>
                <a:blip r:embed="rId4"/>
                <a:stretch>
                  <a:fillRect/>
                </a:stretch>
              </p:blipFill>
              <p:spPr>
                <a:xfrm>
                  <a:off x="5595023" y="2418766"/>
                  <a:ext cx="173520" cy="29019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8" name="Ink 7">
                  <a:extLst>
                    <a:ext uri="{FF2B5EF4-FFF2-40B4-BE49-F238E27FC236}">
                      <a16:creationId xmlns:a16="http://schemas.microsoft.com/office/drawing/2014/main" id="{7010E1E0-D701-4597-A609-306C37BF225F}"/>
                    </a:ext>
                  </a:extLst>
                </p14:cNvPr>
                <p14:cNvContentPartPr/>
                <p14:nvPr/>
              </p14:nvContentPartPr>
              <p14:xfrm>
                <a:off x="1327583" y="4936246"/>
                <a:ext cx="9116640" cy="78840"/>
              </p14:xfrm>
            </p:contentPart>
          </mc:Choice>
          <mc:Fallback xmlns="">
            <p:pic>
              <p:nvPicPr>
                <p:cNvPr id="8" name="Ink 7">
                  <a:extLst>
                    <a:ext uri="{FF2B5EF4-FFF2-40B4-BE49-F238E27FC236}">
                      <a16:creationId xmlns:a16="http://schemas.microsoft.com/office/drawing/2014/main" id="{7010E1E0-D701-4597-A609-306C37BF225F}"/>
                    </a:ext>
                  </a:extLst>
                </p:cNvPr>
                <p:cNvPicPr/>
                <p:nvPr/>
              </p:nvPicPr>
              <p:blipFill>
                <a:blip r:embed="rId6"/>
                <a:stretch>
                  <a:fillRect/>
                </a:stretch>
              </p:blipFill>
              <p:spPr>
                <a:xfrm>
                  <a:off x="1309583" y="4918246"/>
                  <a:ext cx="9152280" cy="1144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9" name="Ink 8">
                  <a:extLst>
                    <a:ext uri="{FF2B5EF4-FFF2-40B4-BE49-F238E27FC236}">
                      <a16:creationId xmlns:a16="http://schemas.microsoft.com/office/drawing/2014/main" id="{F08D4F3F-D69D-4FE3-9836-71F13931DE85}"/>
                    </a:ext>
                  </a:extLst>
                </p14:cNvPr>
                <p14:cNvContentPartPr/>
                <p14:nvPr/>
              </p14:nvContentPartPr>
              <p14:xfrm>
                <a:off x="5145383" y="4974046"/>
                <a:ext cx="1487160" cy="1056960"/>
              </p14:xfrm>
            </p:contentPart>
          </mc:Choice>
          <mc:Fallback xmlns="">
            <p:pic>
              <p:nvPicPr>
                <p:cNvPr id="9" name="Ink 8">
                  <a:extLst>
                    <a:ext uri="{FF2B5EF4-FFF2-40B4-BE49-F238E27FC236}">
                      <a16:creationId xmlns:a16="http://schemas.microsoft.com/office/drawing/2014/main" id="{F08D4F3F-D69D-4FE3-9836-71F13931DE85}"/>
                    </a:ext>
                  </a:extLst>
                </p:cNvPr>
                <p:cNvPicPr/>
                <p:nvPr/>
              </p:nvPicPr>
              <p:blipFill>
                <a:blip r:embed="rId8"/>
                <a:stretch>
                  <a:fillRect/>
                </a:stretch>
              </p:blipFill>
              <p:spPr>
                <a:xfrm>
                  <a:off x="5127383" y="4956406"/>
                  <a:ext cx="1522800" cy="10926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1" name="Ink 10">
                  <a:extLst>
                    <a:ext uri="{FF2B5EF4-FFF2-40B4-BE49-F238E27FC236}">
                      <a16:creationId xmlns:a16="http://schemas.microsoft.com/office/drawing/2014/main" id="{722C89A7-029A-4E79-AC17-5EB068FA4E20}"/>
                    </a:ext>
                  </a:extLst>
                </p14:cNvPr>
                <p14:cNvContentPartPr/>
                <p14:nvPr/>
              </p14:nvContentPartPr>
              <p14:xfrm>
                <a:off x="2848943" y="2362246"/>
                <a:ext cx="1276920" cy="1281600"/>
              </p14:xfrm>
            </p:contentPart>
          </mc:Choice>
          <mc:Fallback xmlns="">
            <p:pic>
              <p:nvPicPr>
                <p:cNvPr id="11" name="Ink 10">
                  <a:extLst>
                    <a:ext uri="{FF2B5EF4-FFF2-40B4-BE49-F238E27FC236}">
                      <a16:creationId xmlns:a16="http://schemas.microsoft.com/office/drawing/2014/main" id="{722C89A7-029A-4E79-AC17-5EB068FA4E20}"/>
                    </a:ext>
                  </a:extLst>
                </p:cNvPr>
                <p:cNvPicPr/>
                <p:nvPr/>
              </p:nvPicPr>
              <p:blipFill>
                <a:blip r:embed="rId10"/>
                <a:stretch>
                  <a:fillRect/>
                </a:stretch>
              </p:blipFill>
              <p:spPr>
                <a:xfrm>
                  <a:off x="2831303" y="2344246"/>
                  <a:ext cx="1312560" cy="131724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2" name="Ink 11">
                  <a:extLst>
                    <a:ext uri="{FF2B5EF4-FFF2-40B4-BE49-F238E27FC236}">
                      <a16:creationId xmlns:a16="http://schemas.microsoft.com/office/drawing/2014/main" id="{8E1A0ADB-D4E9-4348-ACD0-D25521EA7B8F}"/>
                    </a:ext>
                  </a:extLst>
                </p14:cNvPr>
                <p14:cNvContentPartPr/>
                <p14:nvPr/>
              </p14:nvContentPartPr>
              <p14:xfrm>
                <a:off x="3371663" y="2684086"/>
                <a:ext cx="50760" cy="610200"/>
              </p14:xfrm>
            </p:contentPart>
          </mc:Choice>
          <mc:Fallback xmlns="">
            <p:pic>
              <p:nvPicPr>
                <p:cNvPr id="12" name="Ink 11">
                  <a:extLst>
                    <a:ext uri="{FF2B5EF4-FFF2-40B4-BE49-F238E27FC236}">
                      <a16:creationId xmlns:a16="http://schemas.microsoft.com/office/drawing/2014/main" id="{8E1A0ADB-D4E9-4348-ACD0-D25521EA7B8F}"/>
                    </a:ext>
                  </a:extLst>
                </p:cNvPr>
                <p:cNvPicPr/>
                <p:nvPr/>
              </p:nvPicPr>
              <p:blipFill>
                <a:blip r:embed="rId12"/>
                <a:stretch>
                  <a:fillRect/>
                </a:stretch>
              </p:blipFill>
              <p:spPr>
                <a:xfrm>
                  <a:off x="3354023" y="2666446"/>
                  <a:ext cx="86400" cy="64584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3" name="Ink 12">
                  <a:extLst>
                    <a:ext uri="{FF2B5EF4-FFF2-40B4-BE49-F238E27FC236}">
                      <a16:creationId xmlns:a16="http://schemas.microsoft.com/office/drawing/2014/main" id="{09B5CC57-B1F9-4183-BBEA-42947387D275}"/>
                    </a:ext>
                  </a:extLst>
                </p14:cNvPr>
                <p14:cNvContentPartPr/>
                <p14:nvPr/>
              </p14:nvContentPartPr>
              <p14:xfrm>
                <a:off x="3097703" y="2834566"/>
                <a:ext cx="664920" cy="149760"/>
              </p14:xfrm>
            </p:contentPart>
          </mc:Choice>
          <mc:Fallback xmlns="">
            <p:pic>
              <p:nvPicPr>
                <p:cNvPr id="13" name="Ink 12">
                  <a:extLst>
                    <a:ext uri="{FF2B5EF4-FFF2-40B4-BE49-F238E27FC236}">
                      <a16:creationId xmlns:a16="http://schemas.microsoft.com/office/drawing/2014/main" id="{09B5CC57-B1F9-4183-BBEA-42947387D275}"/>
                    </a:ext>
                  </a:extLst>
                </p:cNvPr>
                <p:cNvPicPr/>
                <p:nvPr/>
              </p:nvPicPr>
              <p:blipFill>
                <a:blip r:embed="rId14"/>
                <a:stretch>
                  <a:fillRect/>
                </a:stretch>
              </p:blipFill>
              <p:spPr>
                <a:xfrm>
                  <a:off x="3080063" y="2816566"/>
                  <a:ext cx="700560" cy="1854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4" name="Ink 13">
                  <a:extLst>
                    <a:ext uri="{FF2B5EF4-FFF2-40B4-BE49-F238E27FC236}">
                      <a16:creationId xmlns:a16="http://schemas.microsoft.com/office/drawing/2014/main" id="{BC72F524-D935-44E9-B38C-36E6A0513CD1}"/>
                    </a:ext>
                  </a:extLst>
                </p14:cNvPr>
                <p14:cNvContentPartPr/>
                <p14:nvPr/>
              </p14:nvContentPartPr>
              <p14:xfrm>
                <a:off x="3068543" y="4125166"/>
                <a:ext cx="847080" cy="106200"/>
              </p14:xfrm>
            </p:contentPart>
          </mc:Choice>
          <mc:Fallback xmlns="">
            <p:pic>
              <p:nvPicPr>
                <p:cNvPr id="14" name="Ink 13">
                  <a:extLst>
                    <a:ext uri="{FF2B5EF4-FFF2-40B4-BE49-F238E27FC236}">
                      <a16:creationId xmlns:a16="http://schemas.microsoft.com/office/drawing/2014/main" id="{BC72F524-D935-44E9-B38C-36E6A0513CD1}"/>
                    </a:ext>
                  </a:extLst>
                </p:cNvPr>
                <p:cNvPicPr/>
                <p:nvPr/>
              </p:nvPicPr>
              <p:blipFill>
                <a:blip r:embed="rId16"/>
                <a:stretch>
                  <a:fillRect/>
                </a:stretch>
              </p:blipFill>
              <p:spPr>
                <a:xfrm>
                  <a:off x="3050543" y="4107526"/>
                  <a:ext cx="882720" cy="14184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5" name="Ink 14">
                  <a:extLst>
                    <a:ext uri="{FF2B5EF4-FFF2-40B4-BE49-F238E27FC236}">
                      <a16:creationId xmlns:a16="http://schemas.microsoft.com/office/drawing/2014/main" id="{33C53E0A-9F9D-424C-B216-D4682019369C}"/>
                    </a:ext>
                  </a:extLst>
                </p14:cNvPr>
                <p14:cNvContentPartPr/>
                <p14:nvPr/>
              </p14:nvContentPartPr>
              <p14:xfrm>
                <a:off x="2594783" y="3680926"/>
                <a:ext cx="1749960" cy="1148400"/>
              </p14:xfrm>
            </p:contentPart>
          </mc:Choice>
          <mc:Fallback xmlns="">
            <p:pic>
              <p:nvPicPr>
                <p:cNvPr id="15" name="Ink 14">
                  <a:extLst>
                    <a:ext uri="{FF2B5EF4-FFF2-40B4-BE49-F238E27FC236}">
                      <a16:creationId xmlns:a16="http://schemas.microsoft.com/office/drawing/2014/main" id="{33C53E0A-9F9D-424C-B216-D4682019369C}"/>
                    </a:ext>
                  </a:extLst>
                </p:cNvPr>
                <p:cNvPicPr/>
                <p:nvPr/>
              </p:nvPicPr>
              <p:blipFill>
                <a:blip r:embed="rId18"/>
                <a:stretch>
                  <a:fillRect/>
                </a:stretch>
              </p:blipFill>
              <p:spPr>
                <a:xfrm>
                  <a:off x="2576783" y="3662926"/>
                  <a:ext cx="1785600" cy="118404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6" name="Ink 15">
                  <a:extLst>
                    <a:ext uri="{FF2B5EF4-FFF2-40B4-BE49-F238E27FC236}">
                      <a16:creationId xmlns:a16="http://schemas.microsoft.com/office/drawing/2014/main" id="{650FFB47-F2F1-43C1-A124-EAB3A5E0FAFB}"/>
                    </a:ext>
                  </a:extLst>
                </p14:cNvPr>
                <p14:cNvContentPartPr/>
                <p14:nvPr/>
              </p14:nvContentPartPr>
              <p14:xfrm>
                <a:off x="6007583" y="3557806"/>
                <a:ext cx="1612080" cy="1332360"/>
              </p14:xfrm>
            </p:contentPart>
          </mc:Choice>
          <mc:Fallback xmlns="">
            <p:pic>
              <p:nvPicPr>
                <p:cNvPr id="16" name="Ink 15">
                  <a:extLst>
                    <a:ext uri="{FF2B5EF4-FFF2-40B4-BE49-F238E27FC236}">
                      <a16:creationId xmlns:a16="http://schemas.microsoft.com/office/drawing/2014/main" id="{650FFB47-F2F1-43C1-A124-EAB3A5E0FAFB}"/>
                    </a:ext>
                  </a:extLst>
                </p:cNvPr>
                <p:cNvPicPr/>
                <p:nvPr/>
              </p:nvPicPr>
              <p:blipFill>
                <a:blip r:embed="rId20"/>
                <a:stretch>
                  <a:fillRect/>
                </a:stretch>
              </p:blipFill>
              <p:spPr>
                <a:xfrm>
                  <a:off x="5989943" y="3540166"/>
                  <a:ext cx="1647720" cy="136800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7" name="Ink 16">
                  <a:extLst>
                    <a:ext uri="{FF2B5EF4-FFF2-40B4-BE49-F238E27FC236}">
                      <a16:creationId xmlns:a16="http://schemas.microsoft.com/office/drawing/2014/main" id="{E942DA42-FD42-45EF-8A1F-9B5898C0A255}"/>
                    </a:ext>
                  </a:extLst>
                </p14:cNvPr>
                <p14:cNvContentPartPr/>
                <p14:nvPr/>
              </p14:nvContentPartPr>
              <p14:xfrm>
                <a:off x="6550823" y="3975046"/>
                <a:ext cx="74520" cy="634320"/>
              </p14:xfrm>
            </p:contentPart>
          </mc:Choice>
          <mc:Fallback xmlns="">
            <p:pic>
              <p:nvPicPr>
                <p:cNvPr id="17" name="Ink 16">
                  <a:extLst>
                    <a:ext uri="{FF2B5EF4-FFF2-40B4-BE49-F238E27FC236}">
                      <a16:creationId xmlns:a16="http://schemas.microsoft.com/office/drawing/2014/main" id="{E942DA42-FD42-45EF-8A1F-9B5898C0A255}"/>
                    </a:ext>
                  </a:extLst>
                </p:cNvPr>
                <p:cNvPicPr/>
                <p:nvPr/>
              </p:nvPicPr>
              <p:blipFill>
                <a:blip r:embed="rId22"/>
                <a:stretch>
                  <a:fillRect/>
                </a:stretch>
              </p:blipFill>
              <p:spPr>
                <a:xfrm>
                  <a:off x="6533183" y="3957406"/>
                  <a:ext cx="110160" cy="66996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8" name="Ink 17">
                  <a:extLst>
                    <a:ext uri="{FF2B5EF4-FFF2-40B4-BE49-F238E27FC236}">
                      <a16:creationId xmlns:a16="http://schemas.microsoft.com/office/drawing/2014/main" id="{9CC201B8-6A40-4895-8D95-BA3FB8DFFC0F}"/>
                    </a:ext>
                  </a:extLst>
                </p14:cNvPr>
                <p14:cNvContentPartPr/>
                <p14:nvPr/>
              </p14:nvContentPartPr>
              <p14:xfrm>
                <a:off x="6226103" y="4190326"/>
                <a:ext cx="920160" cy="186480"/>
              </p14:xfrm>
            </p:contentPart>
          </mc:Choice>
          <mc:Fallback xmlns="">
            <p:pic>
              <p:nvPicPr>
                <p:cNvPr id="18" name="Ink 17">
                  <a:extLst>
                    <a:ext uri="{FF2B5EF4-FFF2-40B4-BE49-F238E27FC236}">
                      <a16:creationId xmlns:a16="http://schemas.microsoft.com/office/drawing/2014/main" id="{9CC201B8-6A40-4895-8D95-BA3FB8DFFC0F}"/>
                    </a:ext>
                  </a:extLst>
                </p:cNvPr>
                <p:cNvPicPr/>
                <p:nvPr/>
              </p:nvPicPr>
              <p:blipFill>
                <a:blip r:embed="rId24"/>
                <a:stretch>
                  <a:fillRect/>
                </a:stretch>
              </p:blipFill>
              <p:spPr>
                <a:xfrm>
                  <a:off x="6208463" y="4172686"/>
                  <a:ext cx="955800" cy="222120"/>
                </a:xfrm>
                <a:prstGeom prst="rect">
                  <a:avLst/>
                </a:prstGeom>
              </p:spPr>
            </p:pic>
          </mc:Fallback>
        </mc:AlternateContent>
      </p:grpSp>
      <p:sp>
        <p:nvSpPr>
          <p:cNvPr id="20" name="TextBox 19">
            <a:extLst>
              <a:ext uri="{FF2B5EF4-FFF2-40B4-BE49-F238E27FC236}">
                <a16:creationId xmlns:a16="http://schemas.microsoft.com/office/drawing/2014/main" id="{F67C0ACA-C78B-481D-B7DD-86F95AA094D7}"/>
              </a:ext>
            </a:extLst>
          </p:cNvPr>
          <p:cNvSpPr txBox="1"/>
          <p:nvPr/>
        </p:nvSpPr>
        <p:spPr>
          <a:xfrm>
            <a:off x="5508885" y="5502846"/>
            <a:ext cx="688715" cy="369332"/>
          </a:xfrm>
          <a:prstGeom prst="rect">
            <a:avLst/>
          </a:prstGeom>
          <a:noFill/>
        </p:spPr>
        <p:txBody>
          <a:bodyPr wrap="none" rtlCol="0">
            <a:spAutoFit/>
          </a:bodyPr>
          <a:lstStyle/>
          <a:p>
            <a:r>
              <a:rPr lang="en-GB" dirty="0"/>
              <a:t>NOW</a:t>
            </a:r>
          </a:p>
        </p:txBody>
      </p:sp>
      <p:sp>
        <p:nvSpPr>
          <p:cNvPr id="21" name="TextBox 20">
            <a:extLst>
              <a:ext uri="{FF2B5EF4-FFF2-40B4-BE49-F238E27FC236}">
                <a16:creationId xmlns:a16="http://schemas.microsoft.com/office/drawing/2014/main" id="{73A5C5E4-58BC-4A1B-B495-DC972E5CF59C}"/>
              </a:ext>
            </a:extLst>
          </p:cNvPr>
          <p:cNvSpPr txBox="1"/>
          <p:nvPr/>
        </p:nvSpPr>
        <p:spPr>
          <a:xfrm>
            <a:off x="2473517" y="5061166"/>
            <a:ext cx="635751" cy="369332"/>
          </a:xfrm>
          <a:prstGeom prst="rect">
            <a:avLst/>
          </a:prstGeom>
          <a:noFill/>
        </p:spPr>
        <p:txBody>
          <a:bodyPr wrap="none" rtlCol="0">
            <a:spAutoFit/>
          </a:bodyPr>
          <a:lstStyle/>
          <a:p>
            <a:r>
              <a:rPr lang="en-GB" dirty="0"/>
              <a:t>PAST</a:t>
            </a:r>
          </a:p>
        </p:txBody>
      </p:sp>
      <p:sp>
        <p:nvSpPr>
          <p:cNvPr id="22" name="TextBox 21">
            <a:extLst>
              <a:ext uri="{FF2B5EF4-FFF2-40B4-BE49-F238E27FC236}">
                <a16:creationId xmlns:a16="http://schemas.microsoft.com/office/drawing/2014/main" id="{8BE21159-A79E-4FFA-BA07-CB6B8AB538F5}"/>
              </a:ext>
            </a:extLst>
          </p:cNvPr>
          <p:cNvSpPr txBox="1"/>
          <p:nvPr/>
        </p:nvSpPr>
        <p:spPr>
          <a:xfrm>
            <a:off x="6983912" y="5061166"/>
            <a:ext cx="934871" cy="369332"/>
          </a:xfrm>
          <a:prstGeom prst="rect">
            <a:avLst/>
          </a:prstGeom>
          <a:noFill/>
        </p:spPr>
        <p:txBody>
          <a:bodyPr wrap="none" rtlCol="0">
            <a:spAutoFit/>
          </a:bodyPr>
          <a:lstStyle/>
          <a:p>
            <a:r>
              <a:rPr lang="en-GB" dirty="0"/>
              <a:t>FUTURE</a:t>
            </a:r>
          </a:p>
        </p:txBody>
      </p:sp>
    </p:spTree>
    <p:extLst>
      <p:ext uri="{BB962C8B-B14F-4D97-AF65-F5344CB8AC3E}">
        <p14:creationId xmlns:p14="http://schemas.microsoft.com/office/powerpoint/2010/main" val="826356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Feedback Model</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a:bodyPr>
          <a:lstStyle/>
          <a:p>
            <a:pPr algn="l"/>
            <a:r>
              <a:rPr lang="en-GB" b="1" dirty="0"/>
              <a:t>Most managers focus on past: </a:t>
            </a:r>
            <a:r>
              <a:rPr lang="en-GB" dirty="0"/>
              <a:t>“Why did you do that?”</a:t>
            </a:r>
          </a:p>
          <a:p>
            <a:pPr algn="l"/>
            <a:r>
              <a:rPr lang="en-GB" b="1" dirty="0"/>
              <a:t>Effective Managers focus on the future: </a:t>
            </a:r>
            <a:r>
              <a:rPr lang="en-GB" dirty="0"/>
              <a:t>“How can we do that better?”</a:t>
            </a:r>
          </a:p>
          <a:p>
            <a:pPr algn="l"/>
            <a:endParaRPr lang="en-GB" dirty="0"/>
          </a:p>
          <a:p>
            <a:pPr algn="l"/>
            <a:r>
              <a:rPr lang="en-GB" dirty="0"/>
              <a:t>From Managers to Directs, not other way around</a:t>
            </a:r>
          </a:p>
          <a:p>
            <a:pPr algn="l"/>
            <a:endParaRPr lang="en-GB" dirty="0"/>
          </a:p>
          <a:p>
            <a:pPr algn="l"/>
            <a:r>
              <a:rPr lang="en-GB" dirty="0"/>
              <a:t>Happens in the moment or as close to it as you can. Don’t store it up. </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4282803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1: Ask</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a:bodyPr>
          <a:lstStyle/>
          <a:p>
            <a:pPr algn="l"/>
            <a:r>
              <a:rPr lang="en-GB" dirty="0"/>
              <a:t>“Can I give you feedback?”</a:t>
            </a:r>
          </a:p>
          <a:p>
            <a:pPr algn="l"/>
            <a:r>
              <a:rPr lang="en-GB" dirty="0"/>
              <a:t>“Can I share something?”</a:t>
            </a:r>
          </a:p>
          <a:p>
            <a:pPr algn="l"/>
            <a:r>
              <a:rPr lang="en-GB" dirty="0"/>
              <a:t>“ Can we talk about ABC?”</a:t>
            </a:r>
          </a:p>
          <a:p>
            <a:pPr algn="l"/>
            <a:endParaRPr lang="en-GB" dirty="0"/>
          </a:p>
          <a:p>
            <a:pPr marL="342900" indent="-342900" algn="l">
              <a:buFontTx/>
              <a:buChar char="-"/>
            </a:pPr>
            <a:r>
              <a:rPr lang="en-GB" dirty="0"/>
              <a:t>Whether affirming feedback or adjusting feedback, still ask</a:t>
            </a:r>
          </a:p>
          <a:p>
            <a:pPr marL="342900" indent="-342900" algn="l">
              <a:buFontTx/>
              <a:buChar char="-"/>
            </a:pPr>
            <a:endParaRPr lang="en-GB" dirty="0"/>
          </a:p>
          <a:p>
            <a:pPr algn="l"/>
            <a:r>
              <a:rPr lang="en-GB" b="1" dirty="0"/>
              <a:t>It’s OK for a direct to say no</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3850400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2: Describe behaviour</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fontScale="92500" lnSpcReduction="20000"/>
          </a:bodyPr>
          <a:lstStyle/>
          <a:p>
            <a:pPr algn="l"/>
            <a:r>
              <a:rPr lang="en-GB" b="1" dirty="0"/>
              <a:t>Behaviour is what we see and hear. </a:t>
            </a:r>
          </a:p>
          <a:p>
            <a:pPr marL="342900" indent="-342900" algn="l">
              <a:buFontTx/>
              <a:buChar char="-"/>
            </a:pPr>
            <a:r>
              <a:rPr lang="en-GB" dirty="0"/>
              <a:t>Don’t bother trying to guess motivation or intent. You can’t.</a:t>
            </a:r>
          </a:p>
          <a:p>
            <a:pPr marL="342900" indent="-342900" algn="l">
              <a:buFontTx/>
              <a:buChar char="-"/>
            </a:pPr>
            <a:endParaRPr lang="en-GB" dirty="0"/>
          </a:p>
          <a:p>
            <a:pPr algn="l"/>
            <a:r>
              <a:rPr lang="en-GB" b="1" dirty="0"/>
              <a:t>Behaviours are:</a:t>
            </a:r>
          </a:p>
          <a:p>
            <a:pPr marL="342900" indent="-342900" algn="l">
              <a:buFont typeface="Arial" panose="020B0604020202020204" pitchFamily="34" charset="0"/>
              <a:buChar char="•"/>
            </a:pPr>
            <a:r>
              <a:rPr lang="en-GB" dirty="0"/>
              <a:t>Words You Say </a:t>
            </a:r>
          </a:p>
          <a:p>
            <a:pPr marL="342900" indent="-342900" algn="l">
              <a:buFont typeface="Arial" panose="020B0604020202020204" pitchFamily="34" charset="0"/>
              <a:buChar char="•"/>
            </a:pPr>
            <a:r>
              <a:rPr lang="en-GB" dirty="0"/>
              <a:t>How You Say Them </a:t>
            </a:r>
          </a:p>
          <a:p>
            <a:pPr marL="342900" indent="-342900" algn="l">
              <a:buFont typeface="Arial" panose="020B0604020202020204" pitchFamily="34" charset="0"/>
              <a:buChar char="•"/>
            </a:pPr>
            <a:r>
              <a:rPr lang="en-GB" dirty="0"/>
              <a:t>Facial Expressions </a:t>
            </a:r>
          </a:p>
          <a:p>
            <a:pPr marL="342900" indent="-342900" algn="l">
              <a:buFont typeface="Arial" panose="020B0604020202020204" pitchFamily="34" charset="0"/>
              <a:buChar char="•"/>
            </a:pPr>
            <a:r>
              <a:rPr lang="en-GB" dirty="0"/>
              <a:t>Body Language </a:t>
            </a:r>
          </a:p>
          <a:p>
            <a:pPr marL="342900" indent="-342900" algn="l">
              <a:buFont typeface="Arial" panose="020B0604020202020204" pitchFamily="34" charset="0"/>
              <a:buChar char="•"/>
            </a:pPr>
            <a:r>
              <a:rPr lang="en-GB" dirty="0"/>
              <a:t>Work Product</a:t>
            </a:r>
            <a:endParaRPr lang="en-GB" b="1" dirty="0"/>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3963301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2: Describe behaviour</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a:bodyPr>
          <a:lstStyle/>
          <a:p>
            <a:pPr algn="l"/>
            <a:r>
              <a:rPr lang="en-GB" b="1" dirty="0"/>
              <a:t>Here’s how it sounds:</a:t>
            </a:r>
          </a:p>
          <a:p>
            <a:pPr marL="342900" indent="-342900" algn="l">
              <a:buFontTx/>
              <a:buChar char="-"/>
            </a:pPr>
            <a:r>
              <a:rPr lang="en-GB" b="1" dirty="0"/>
              <a:t>When you </a:t>
            </a:r>
            <a:r>
              <a:rPr lang="en-GB" dirty="0"/>
              <a:t>speak to a student….</a:t>
            </a:r>
          </a:p>
          <a:p>
            <a:pPr marL="342900" indent="-342900" algn="l">
              <a:buFontTx/>
              <a:buChar char="-"/>
            </a:pPr>
            <a:r>
              <a:rPr lang="en-GB" b="1" dirty="0"/>
              <a:t>When you </a:t>
            </a:r>
            <a:r>
              <a:rPr lang="en-GB" dirty="0"/>
              <a:t>miss a deadline….</a:t>
            </a:r>
          </a:p>
          <a:p>
            <a:pPr marL="342900" indent="-342900" algn="l">
              <a:buFontTx/>
              <a:buChar char="-"/>
            </a:pPr>
            <a:r>
              <a:rPr lang="en-GB" b="1" dirty="0"/>
              <a:t>When you </a:t>
            </a:r>
            <a:r>
              <a:rPr lang="en-GB" dirty="0"/>
              <a:t>offer to move around your annual leave…</a:t>
            </a:r>
          </a:p>
          <a:p>
            <a:pPr marL="342900" indent="-342900" algn="l">
              <a:buFontTx/>
              <a:buChar char="-"/>
            </a:pPr>
            <a:r>
              <a:rPr lang="en-GB" b="1" dirty="0"/>
              <a:t>When you </a:t>
            </a:r>
            <a:r>
              <a:rPr lang="en-GB" dirty="0"/>
              <a:t>are late to a meeting…</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4278882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3: Describe impact</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a:bodyPr>
          <a:lstStyle/>
          <a:p>
            <a:pPr algn="l"/>
            <a:r>
              <a:rPr lang="en-GB" b="1" dirty="0"/>
              <a:t>Describe the impact of the behaviour.</a:t>
            </a:r>
          </a:p>
          <a:p>
            <a:pPr algn="l"/>
            <a:r>
              <a:rPr lang="en-GB" dirty="0"/>
              <a:t>It doesn’t have to be life changing to offer feedback.</a:t>
            </a:r>
          </a:p>
          <a:p>
            <a:pPr algn="l"/>
            <a:endParaRPr lang="en-GB" b="1" dirty="0"/>
          </a:p>
          <a:p>
            <a:pPr algn="l"/>
            <a:r>
              <a:rPr lang="en-GB" b="1" dirty="0"/>
              <a:t>Cause and Effect; Incident and Response.</a:t>
            </a:r>
          </a:p>
          <a:p>
            <a:pPr algn="l"/>
            <a:r>
              <a:rPr lang="en-GB" dirty="0"/>
              <a:t>You know this – its like a theory of change.</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500284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3: Describe impact</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a:bodyPr>
          <a:lstStyle/>
          <a:p>
            <a:pPr algn="l"/>
            <a:r>
              <a:rPr lang="en-GB" b="1" dirty="0"/>
              <a:t>Here’s how it sounds:</a:t>
            </a:r>
          </a:p>
          <a:p>
            <a:pPr marL="342900" indent="-342900" algn="l">
              <a:buFontTx/>
              <a:buChar char="-"/>
            </a:pPr>
            <a:r>
              <a:rPr lang="en-GB" b="1" dirty="0"/>
              <a:t>When you </a:t>
            </a:r>
            <a:r>
              <a:rPr lang="en-GB" dirty="0"/>
              <a:t>speak to a student and you make them feel valued, they come back again and take part in the Guild.</a:t>
            </a:r>
          </a:p>
          <a:p>
            <a:pPr marL="342900" indent="-342900" algn="l">
              <a:buFontTx/>
              <a:buChar char="-"/>
            </a:pPr>
            <a:r>
              <a:rPr lang="en-GB" b="1" dirty="0"/>
              <a:t>When you </a:t>
            </a:r>
            <a:r>
              <a:rPr lang="en-GB" dirty="0"/>
              <a:t>miss a deadline, it knocks the rest of the project out of kilter.</a:t>
            </a:r>
          </a:p>
          <a:p>
            <a:pPr marL="342900" indent="-342900" algn="l">
              <a:buFontTx/>
              <a:buChar char="-"/>
            </a:pPr>
            <a:r>
              <a:rPr lang="en-GB" b="1" dirty="0"/>
              <a:t>When you </a:t>
            </a:r>
            <a:r>
              <a:rPr lang="en-GB" dirty="0"/>
              <a:t>offer to move around your annual leave, it makes my job easier.</a:t>
            </a:r>
          </a:p>
          <a:p>
            <a:pPr marL="342900" indent="-342900" algn="l">
              <a:buFontTx/>
              <a:buChar char="-"/>
            </a:pPr>
            <a:r>
              <a:rPr lang="en-GB" b="1" dirty="0"/>
              <a:t>When you </a:t>
            </a:r>
            <a:r>
              <a:rPr lang="en-GB" dirty="0"/>
              <a:t>are late to a meeting, it reflects badly on you and it damages our attempts to be more efficient.</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3950955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1275050"/>
            <a:ext cx="12395200" cy="5582950"/>
          </a:xfrm>
          <a:prstGeom prst="rect">
            <a:avLst/>
          </a:prstGeom>
          <a:solidFill>
            <a:srgbClr val="EF31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800930" y="2863529"/>
            <a:ext cx="9689112" cy="1021944"/>
          </a:xfrm>
        </p:spPr>
        <p:txBody>
          <a:bodyPr>
            <a:noAutofit/>
          </a:bodyPr>
          <a:lstStyle/>
          <a:p>
            <a:pPr algn="l"/>
            <a:r>
              <a:rPr lang="en-GB" sz="7200" dirty="0">
                <a:latin typeface="League Spartan" panose="00000800000000000000" pitchFamily="50" charset="0"/>
              </a:rPr>
              <a:t>The Trinity System</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6777" y="232130"/>
            <a:ext cx="3360057" cy="541343"/>
          </a:xfrm>
          <a:prstGeom prst="rect">
            <a:avLst/>
          </a:prstGeom>
        </p:spPr>
      </p:pic>
    </p:spTree>
    <p:extLst>
      <p:ext uri="{BB962C8B-B14F-4D97-AF65-F5344CB8AC3E}">
        <p14:creationId xmlns:p14="http://schemas.microsoft.com/office/powerpoint/2010/main" val="1281095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4: Future effective behaviour</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lnSpcReduction="10000"/>
          </a:bodyPr>
          <a:lstStyle/>
          <a:p>
            <a:pPr algn="l"/>
            <a:r>
              <a:rPr lang="en-GB" b="1" dirty="0"/>
              <a:t>Affirming – means thanks, keep it up</a:t>
            </a:r>
          </a:p>
          <a:p>
            <a:pPr algn="l"/>
            <a:r>
              <a:rPr lang="en-GB" b="1" dirty="0"/>
              <a:t>Adjusting – means doing it differently</a:t>
            </a:r>
          </a:p>
          <a:p>
            <a:pPr algn="l"/>
            <a:endParaRPr lang="en-GB" b="1" dirty="0"/>
          </a:p>
          <a:p>
            <a:pPr algn="l"/>
            <a:r>
              <a:rPr lang="en-GB" b="1" dirty="0"/>
              <a:t>Here’s how that sounds:</a:t>
            </a:r>
          </a:p>
          <a:p>
            <a:pPr algn="l"/>
            <a:r>
              <a:rPr lang="en-GB" dirty="0"/>
              <a:t>“Thanks”</a:t>
            </a:r>
          </a:p>
          <a:p>
            <a:pPr algn="l"/>
            <a:r>
              <a:rPr lang="en-GB" dirty="0"/>
              <a:t>“Keep it up”</a:t>
            </a:r>
          </a:p>
          <a:p>
            <a:pPr algn="l"/>
            <a:r>
              <a:rPr lang="en-GB" dirty="0"/>
              <a:t>“Could you do that differently?”</a:t>
            </a:r>
          </a:p>
          <a:p>
            <a:pPr algn="l"/>
            <a:r>
              <a:rPr lang="en-GB" dirty="0"/>
              <a:t>“What can you do differently?”</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225085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Summary</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lnSpcReduction="10000"/>
          </a:bodyPr>
          <a:lstStyle/>
          <a:p>
            <a:pPr algn="l"/>
            <a:r>
              <a:rPr lang="en-GB" b="1" dirty="0"/>
              <a:t>Ask – Describe Behaviour - Describe Impact – Future Effective Behaviour</a:t>
            </a:r>
          </a:p>
          <a:p>
            <a:pPr algn="l"/>
            <a:r>
              <a:rPr lang="en-GB" dirty="0"/>
              <a:t>Hey, can we talk about that meeting? When you roll your eyes when an officer is speaking, it damages their trust in us as staff and it doesn’t reflect well on you. What can you do differently in future?</a:t>
            </a:r>
          </a:p>
          <a:p>
            <a:pPr algn="l"/>
            <a:endParaRPr lang="en-GB" b="1" dirty="0"/>
          </a:p>
          <a:p>
            <a:pPr algn="l"/>
            <a:r>
              <a:rPr lang="en-GB" dirty="0"/>
              <a:t>Hey can I give you some feedback? When you get your project plan to me three days in advance, it really gives me plenty of time to look over it and get some good quality feedback back to you. Nice one, thanks.</a:t>
            </a:r>
          </a:p>
          <a:p>
            <a:pPr algn="l"/>
            <a:r>
              <a:rPr lang="en-GB" b="1" dirty="0"/>
              <a:t>That’s it. 10 seconds. No big deal, just feedback.</a:t>
            </a:r>
            <a:endParaRPr lang="en-GB" dirty="0"/>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4003800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1275050"/>
            <a:ext cx="12395200" cy="558295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800930" y="2863529"/>
            <a:ext cx="9689112" cy="1021944"/>
          </a:xfrm>
        </p:spPr>
        <p:txBody>
          <a:bodyPr>
            <a:noAutofit/>
          </a:bodyPr>
          <a:lstStyle/>
          <a:p>
            <a:pPr algn="l"/>
            <a:r>
              <a:rPr lang="en-GB" sz="7200" dirty="0">
                <a:latin typeface="League Spartan" panose="00000800000000000000" pitchFamily="50" charset="0"/>
              </a:rPr>
              <a:t>Coaching</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6777" y="232130"/>
            <a:ext cx="3360057" cy="541343"/>
          </a:xfrm>
          <a:prstGeom prst="rect">
            <a:avLst/>
          </a:prstGeom>
        </p:spPr>
      </p:pic>
    </p:spTree>
    <p:extLst>
      <p:ext uri="{BB962C8B-B14F-4D97-AF65-F5344CB8AC3E}">
        <p14:creationId xmlns:p14="http://schemas.microsoft.com/office/powerpoint/2010/main" val="7059872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1275050"/>
            <a:ext cx="12395200" cy="5582950"/>
          </a:xfrm>
          <a:prstGeom prst="rect">
            <a:avLst/>
          </a:prstGeom>
          <a:solidFill>
            <a:srgbClr val="EF31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973208" y="4411230"/>
            <a:ext cx="9689112" cy="1021944"/>
          </a:xfrm>
        </p:spPr>
        <p:txBody>
          <a:bodyPr>
            <a:noAutofit/>
          </a:bodyPr>
          <a:lstStyle/>
          <a:p>
            <a:pPr algn="l"/>
            <a:r>
              <a:rPr lang="en-GB" sz="5400" dirty="0">
                <a:latin typeface="League Spartan" panose="00000800000000000000" pitchFamily="50" charset="0"/>
              </a:rPr>
              <a:t>The systemic effort to increase the performance of a Direct in a specific skill area</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6777" y="232130"/>
            <a:ext cx="3360057" cy="541343"/>
          </a:xfrm>
          <a:prstGeom prst="rect">
            <a:avLst/>
          </a:prstGeom>
        </p:spPr>
      </p:pic>
    </p:spTree>
    <p:extLst>
      <p:ext uri="{BB962C8B-B14F-4D97-AF65-F5344CB8AC3E}">
        <p14:creationId xmlns:p14="http://schemas.microsoft.com/office/powerpoint/2010/main" val="18009839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Coaching: Asking for More</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a:bodyPr>
          <a:lstStyle/>
          <a:p>
            <a:pPr algn="l"/>
            <a:r>
              <a:rPr lang="en-GB" b="1" dirty="0"/>
              <a:t>If someone said you could help your team develop and grow skills in just 5-10 minutes a week, would you do it?</a:t>
            </a:r>
          </a:p>
          <a:p>
            <a:pPr algn="l"/>
            <a:r>
              <a:rPr lang="en-GB" dirty="0"/>
              <a:t>Obviously, yes. That’s the purpose of coaching.</a:t>
            </a:r>
          </a:p>
          <a:p>
            <a:pPr algn="l"/>
            <a:endParaRPr lang="en-GB" dirty="0"/>
          </a:p>
          <a:p>
            <a:pPr algn="l"/>
            <a:r>
              <a:rPr lang="en-GB" dirty="0"/>
              <a:t>Your role here is to help your Directs grow.</a:t>
            </a:r>
          </a:p>
          <a:p>
            <a:pPr algn="l"/>
            <a:endParaRPr lang="en-GB" dirty="0"/>
          </a:p>
          <a:p>
            <a:pPr algn="l"/>
            <a:r>
              <a:rPr lang="en-GB" dirty="0"/>
              <a:t>If your Direct is capable of better performance, its your obligation as a Manager to work with them to make it happen.</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2620317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The Model</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a:bodyPr>
          <a:lstStyle/>
          <a:p>
            <a:pPr algn="l"/>
            <a:r>
              <a:rPr lang="en-GB" sz="4000" b="1" dirty="0"/>
              <a:t>Step 1: </a:t>
            </a:r>
            <a:r>
              <a:rPr lang="en-GB" sz="4000" dirty="0"/>
              <a:t>Collaborate to set a goal</a:t>
            </a:r>
          </a:p>
          <a:p>
            <a:pPr algn="l"/>
            <a:r>
              <a:rPr lang="en-GB" sz="4000" b="1" dirty="0"/>
              <a:t>Step 2: </a:t>
            </a:r>
            <a:r>
              <a:rPr lang="en-GB" sz="4000" dirty="0"/>
              <a:t>Collaborate to brainstorm resources</a:t>
            </a:r>
          </a:p>
          <a:p>
            <a:pPr algn="l"/>
            <a:r>
              <a:rPr lang="en-GB" sz="4000" b="1" dirty="0"/>
              <a:t>Step 3: </a:t>
            </a:r>
            <a:r>
              <a:rPr lang="en-GB" sz="4000" dirty="0"/>
              <a:t>Collaborate to create a plan</a:t>
            </a:r>
          </a:p>
          <a:p>
            <a:pPr algn="l"/>
            <a:r>
              <a:rPr lang="en-GB" sz="4000" b="1" dirty="0"/>
              <a:t>Step 4: </a:t>
            </a:r>
            <a:r>
              <a:rPr lang="en-GB" sz="4000" dirty="0"/>
              <a:t>The Direct acts and reports on the plan</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35346948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1275050"/>
            <a:ext cx="12395200" cy="5582950"/>
          </a:xfrm>
          <a:prstGeom prst="rect">
            <a:avLst/>
          </a:prstGeom>
          <a:solidFill>
            <a:srgbClr val="EF31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888016" y="3555553"/>
            <a:ext cx="9689112" cy="1021944"/>
          </a:xfrm>
        </p:spPr>
        <p:txBody>
          <a:bodyPr>
            <a:noAutofit/>
          </a:bodyPr>
          <a:lstStyle/>
          <a:p>
            <a:pPr algn="l"/>
            <a:r>
              <a:rPr lang="en-GB" sz="7200" dirty="0">
                <a:latin typeface="League Spartan" panose="00000800000000000000" pitchFamily="50" charset="0"/>
              </a:rPr>
              <a:t>Set the Goal</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6777" y="232130"/>
            <a:ext cx="3360057" cy="541343"/>
          </a:xfrm>
          <a:prstGeom prst="rect">
            <a:avLst/>
          </a:prstGeom>
        </p:spPr>
      </p:pic>
    </p:spTree>
    <p:extLst>
      <p:ext uri="{BB962C8B-B14F-4D97-AF65-F5344CB8AC3E}">
        <p14:creationId xmlns:p14="http://schemas.microsoft.com/office/powerpoint/2010/main" val="2037594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1: Set the goal</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a:bodyPr>
          <a:lstStyle/>
          <a:p>
            <a:pPr algn="l"/>
            <a:r>
              <a:rPr lang="en-GB" sz="3200" b="1" dirty="0"/>
              <a:t>This is really simple.</a:t>
            </a:r>
          </a:p>
          <a:p>
            <a:pPr algn="l"/>
            <a:r>
              <a:rPr lang="en-GB" sz="3200" dirty="0"/>
              <a:t>It’s collaborative because Managers know where the most likely opportunities are, but the Direct does the learning and growing.</a:t>
            </a:r>
          </a:p>
          <a:p>
            <a:pPr algn="l"/>
            <a:endParaRPr lang="en-GB" sz="3200" dirty="0"/>
          </a:p>
          <a:p>
            <a:pPr algn="l"/>
            <a:r>
              <a:rPr lang="en-GB" sz="3200" dirty="0"/>
              <a:t>Setting the goal is easy – you describe the behaviour you want to achieve by the date you want it achieved</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8739603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1: Set the goal</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fontScale="92500" lnSpcReduction="20000"/>
          </a:bodyPr>
          <a:lstStyle/>
          <a:p>
            <a:pPr algn="l"/>
            <a:r>
              <a:rPr lang="en-GB" sz="3200" b="1" dirty="0"/>
              <a:t>Examples: DBQ (Deadline, Behaviour, Quality)</a:t>
            </a:r>
          </a:p>
          <a:p>
            <a:pPr marL="457200" indent="-457200" algn="l">
              <a:buFont typeface="Arial" panose="020B0604020202020204" pitchFamily="34" charset="0"/>
              <a:buChar char="•"/>
            </a:pPr>
            <a:r>
              <a:rPr lang="en-GB" sz="3200" dirty="0"/>
              <a:t>By 1</a:t>
            </a:r>
            <a:r>
              <a:rPr lang="en-GB" sz="3200" baseline="30000" dirty="0"/>
              <a:t>st</a:t>
            </a:r>
            <a:r>
              <a:rPr lang="en-GB" sz="3200" dirty="0"/>
              <a:t> October, you will have achieved your Level 2 Manager qualification</a:t>
            </a:r>
          </a:p>
          <a:p>
            <a:pPr marL="457200" indent="-457200" algn="l">
              <a:buFont typeface="Arial" panose="020B0604020202020204" pitchFamily="34" charset="0"/>
              <a:buChar char="•"/>
            </a:pPr>
            <a:endParaRPr lang="en-GB" sz="3200" dirty="0"/>
          </a:p>
          <a:p>
            <a:pPr marL="457200" indent="-457200" algn="l">
              <a:buFont typeface="Arial" panose="020B0604020202020204" pitchFamily="34" charset="0"/>
              <a:buChar char="•"/>
            </a:pPr>
            <a:r>
              <a:rPr lang="en-GB" sz="3200" dirty="0"/>
              <a:t>By 30</a:t>
            </a:r>
            <a:r>
              <a:rPr lang="en-GB" sz="3200" baseline="30000" dirty="0"/>
              <a:t>th</a:t>
            </a:r>
            <a:r>
              <a:rPr lang="en-GB" sz="3200" dirty="0"/>
              <a:t> November, I will run the staff meeting successfully</a:t>
            </a:r>
          </a:p>
          <a:p>
            <a:pPr marL="457200" indent="-457200" algn="l">
              <a:buFont typeface="Arial" panose="020B0604020202020204" pitchFamily="34" charset="0"/>
              <a:buChar char="•"/>
            </a:pPr>
            <a:endParaRPr lang="en-GB" sz="3200" dirty="0"/>
          </a:p>
          <a:p>
            <a:pPr marL="457200" indent="-457200" algn="l">
              <a:buFont typeface="Arial" panose="020B0604020202020204" pitchFamily="34" charset="0"/>
              <a:buChar char="•"/>
            </a:pPr>
            <a:r>
              <a:rPr lang="en-GB" sz="3200" dirty="0"/>
              <a:t>By 1</a:t>
            </a:r>
            <a:r>
              <a:rPr lang="en-GB" sz="3200" baseline="30000" dirty="0"/>
              <a:t>st</a:t>
            </a:r>
            <a:r>
              <a:rPr lang="en-GB" sz="3200" dirty="0"/>
              <a:t> January, you will submit the Management Accounts without errors</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30675831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1: Set the goal</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a:bodyPr>
          <a:lstStyle/>
          <a:p>
            <a:pPr algn="l"/>
            <a:r>
              <a:rPr lang="en-GB" sz="3200" b="1" dirty="0"/>
              <a:t>Be timely</a:t>
            </a:r>
          </a:p>
          <a:p>
            <a:pPr marL="457200" indent="-457200" algn="l">
              <a:buFont typeface="Arial" panose="020B0604020202020204" pitchFamily="34" charset="0"/>
              <a:buChar char="•"/>
            </a:pPr>
            <a:r>
              <a:rPr lang="en-GB" sz="3200" dirty="0"/>
              <a:t>It’s a focussed effort. Don’t set deadlines less than 3-4 months away. If the deadline is lesser, then it can probably be improved with feedback</a:t>
            </a:r>
          </a:p>
          <a:p>
            <a:pPr algn="l"/>
            <a:br>
              <a:rPr lang="en-GB" sz="3200" dirty="0"/>
            </a:br>
            <a:r>
              <a:rPr lang="en-GB" sz="3200" i="1" dirty="0" err="1"/>
              <a:t>ie</a:t>
            </a:r>
            <a:r>
              <a:rPr lang="en-GB" sz="3200" i="1" dirty="0"/>
              <a:t>: </a:t>
            </a:r>
            <a:r>
              <a:rPr lang="en-GB" sz="3200" dirty="0"/>
              <a:t>By June 2022, I’ll complete my Level 5 qualification with distinction </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3856025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Summary</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643149" cy="3465761"/>
          </a:xfrm>
        </p:spPr>
        <p:txBody>
          <a:bodyPr>
            <a:normAutofit/>
          </a:bodyPr>
          <a:lstStyle/>
          <a:p>
            <a:pPr algn="l"/>
            <a:r>
              <a:rPr lang="en-GB" b="1" dirty="0">
                <a:latin typeface="PT Sans" panose="020B0503020203020204" pitchFamily="34" charset="0"/>
              </a:rPr>
              <a:t>The Trinity:</a:t>
            </a:r>
          </a:p>
          <a:p>
            <a:pPr marL="342900" indent="-342900" algn="l">
              <a:buFont typeface="Arial" panose="020B0604020202020204" pitchFamily="34" charset="0"/>
              <a:buChar char="•"/>
            </a:pPr>
            <a:r>
              <a:rPr lang="en-GB" dirty="0">
                <a:latin typeface="PT Sans" panose="020B0503020203020204" pitchFamily="34" charset="0"/>
              </a:rPr>
              <a:t>One on Ones</a:t>
            </a:r>
          </a:p>
          <a:p>
            <a:pPr marL="342900" indent="-342900" algn="l">
              <a:buFont typeface="Arial" panose="020B0604020202020204" pitchFamily="34" charset="0"/>
              <a:buChar char="•"/>
            </a:pPr>
            <a:r>
              <a:rPr lang="en-GB" dirty="0">
                <a:latin typeface="PT Sans" panose="020B0503020203020204" pitchFamily="34" charset="0"/>
              </a:rPr>
              <a:t>Feedback</a:t>
            </a:r>
          </a:p>
          <a:p>
            <a:pPr marL="342900" indent="-342900" algn="l">
              <a:buFont typeface="Arial" panose="020B0604020202020204" pitchFamily="34" charset="0"/>
              <a:buChar char="•"/>
            </a:pPr>
            <a:r>
              <a:rPr lang="en-GB" dirty="0">
                <a:latin typeface="PT Sans" panose="020B0503020203020204" pitchFamily="34" charset="0"/>
              </a:rPr>
              <a:t>Coaching</a:t>
            </a:r>
          </a:p>
          <a:p>
            <a:pPr marL="342900" indent="-342900" algn="l">
              <a:buFont typeface="Arial" panose="020B0604020202020204" pitchFamily="34" charset="0"/>
              <a:buChar char="•"/>
            </a:pPr>
            <a:endParaRPr lang="en-GB" b="1" dirty="0">
              <a:latin typeface="PT Sans" panose="020B0503020203020204" pitchFamily="34" charset="0"/>
            </a:endParaRPr>
          </a:p>
          <a:p>
            <a:pPr algn="l"/>
            <a:r>
              <a:rPr lang="en-GB" dirty="0">
                <a:latin typeface="PT Sans" panose="020B0503020203020204" pitchFamily="34" charset="0"/>
              </a:rPr>
              <a:t>We will also cover – every time we review an aspect of the Trinity – delegation.</a:t>
            </a:r>
            <a:endParaRPr lang="en-GB" b="1" dirty="0">
              <a:latin typeface="PT Sans" panose="020B0503020203020204" pitchFamily="34" charset="0"/>
            </a:endParaRPr>
          </a:p>
          <a:p>
            <a:pPr algn="l"/>
            <a:endParaRPr lang="en-GB" b="1" dirty="0">
              <a:latin typeface="PT Sans" panose="020B0503020203020204" pitchFamily="34" charset="0"/>
            </a:endParaRPr>
          </a:p>
          <a:p>
            <a:pPr algn="l"/>
            <a:endParaRPr lang="en-GB" b="1" dirty="0">
              <a:latin typeface="PT Sans" panose="020B0503020203020204" pitchFamily="34" charset="0"/>
            </a:endParaRP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37476477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1: Set the goal</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fontScale="77500" lnSpcReduction="20000"/>
          </a:bodyPr>
          <a:lstStyle/>
          <a:p>
            <a:pPr algn="l"/>
            <a:r>
              <a:rPr lang="en-GB" sz="3200" b="1" dirty="0"/>
              <a:t>Coaching might be corrective, or it might be aspirational</a:t>
            </a:r>
          </a:p>
          <a:p>
            <a:pPr algn="l"/>
            <a:r>
              <a:rPr lang="en-GB" sz="3200" dirty="0"/>
              <a:t>It doesn’t matter where it comes from – it’s the same process and effort.</a:t>
            </a:r>
          </a:p>
          <a:p>
            <a:pPr algn="l"/>
            <a:endParaRPr lang="en-GB" sz="3200" dirty="0"/>
          </a:p>
          <a:p>
            <a:pPr algn="l"/>
            <a:r>
              <a:rPr lang="en-GB" sz="3200" b="1" dirty="0"/>
              <a:t>Example 1: </a:t>
            </a:r>
            <a:r>
              <a:rPr lang="en-GB" sz="3200" dirty="0"/>
              <a:t>A Direct keeps interrupting everyone. You give them feedback on this, it doesn’t seem to change. You work together to set a DBQ goal to improve this.</a:t>
            </a:r>
          </a:p>
          <a:p>
            <a:pPr algn="l"/>
            <a:endParaRPr lang="en-GB" sz="3200" dirty="0"/>
          </a:p>
          <a:p>
            <a:pPr algn="l"/>
            <a:r>
              <a:rPr lang="en-GB" sz="3200" b="1" dirty="0"/>
              <a:t>Example 2: </a:t>
            </a:r>
            <a:r>
              <a:rPr lang="en-GB" sz="3200" dirty="0"/>
              <a:t>A Direct is performing 100% of their role effectively and is building a case to seek a role increase. You work together to identify that developing their financial management skills would be good evidence for this, and set a DBQ goal to evidence this. </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35078818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1: Set the goal</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fontScale="85000" lnSpcReduction="20000"/>
          </a:bodyPr>
          <a:lstStyle/>
          <a:p>
            <a:pPr algn="l"/>
            <a:r>
              <a:rPr lang="en-GB" sz="3200" b="1" dirty="0"/>
              <a:t>Let’s try one</a:t>
            </a:r>
            <a:endParaRPr lang="en-GB" sz="3200" dirty="0"/>
          </a:p>
          <a:p>
            <a:pPr algn="l"/>
            <a:r>
              <a:rPr lang="en-GB" sz="3200" b="1" dirty="0"/>
              <a:t>Example 1: </a:t>
            </a:r>
            <a:r>
              <a:rPr lang="en-GB" sz="3200" dirty="0"/>
              <a:t>A Direct keeps interrupting everyone. You give them feedback on this, it doesn’t seem to change. You work together to set a DBQ goal to improve this.</a:t>
            </a:r>
          </a:p>
          <a:p>
            <a:pPr algn="l"/>
            <a:endParaRPr lang="en-GB" sz="3200" dirty="0"/>
          </a:p>
          <a:p>
            <a:pPr algn="l"/>
            <a:r>
              <a:rPr lang="en-GB" sz="3200" b="1" dirty="0"/>
              <a:t>What goal could you set here? Some hints:</a:t>
            </a:r>
          </a:p>
          <a:p>
            <a:pPr marL="457200" indent="-457200" algn="l">
              <a:buFont typeface="Arial" panose="020B0604020202020204" pitchFamily="34" charset="0"/>
              <a:buChar char="•"/>
            </a:pPr>
            <a:r>
              <a:rPr lang="en-GB" sz="3200" dirty="0"/>
              <a:t>It’s about behaviours currently, so what behaviours might show a successful outcome?</a:t>
            </a:r>
          </a:p>
          <a:p>
            <a:pPr marL="457200" indent="-457200" algn="l">
              <a:buFont typeface="Arial" panose="020B0604020202020204" pitchFamily="34" charset="0"/>
              <a:buChar char="•"/>
            </a:pPr>
            <a:r>
              <a:rPr lang="en-GB" sz="3200" dirty="0"/>
              <a:t>It needs to be measurable so, how might you measure it?</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18921000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1: Set the goal</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fontScale="92500"/>
          </a:bodyPr>
          <a:lstStyle/>
          <a:p>
            <a:pPr algn="l"/>
            <a:r>
              <a:rPr lang="en-GB" sz="3200" b="1" dirty="0"/>
              <a:t>By 1</a:t>
            </a:r>
            <a:r>
              <a:rPr lang="en-GB" sz="3200" b="1" baseline="30000" dirty="0"/>
              <a:t>st</a:t>
            </a:r>
            <a:r>
              <a:rPr lang="en-GB" sz="3200" b="1" dirty="0"/>
              <a:t> March, you will go through an entire weekly staff meeting without making a single interruption, whilst contributing something to the meeting at least 5 times.</a:t>
            </a:r>
          </a:p>
          <a:p>
            <a:pPr algn="l"/>
            <a:endParaRPr lang="en-GB" sz="3200" dirty="0"/>
          </a:p>
          <a:p>
            <a:pPr algn="l"/>
            <a:r>
              <a:rPr lang="en-GB" sz="3200" dirty="0"/>
              <a:t>And the tweaks can go on – let’s say in Month 1 of the coaching, Derek interrupts several times but he does make 9 contributions. Maybe you might increase the level of contribution in the goal?</a:t>
            </a:r>
          </a:p>
          <a:p>
            <a:pPr algn="l"/>
            <a:endParaRPr lang="en-GB" sz="3200" b="1" dirty="0"/>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13280225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1275050"/>
            <a:ext cx="12395200" cy="5582950"/>
          </a:xfrm>
          <a:prstGeom prst="rect">
            <a:avLst/>
          </a:prstGeom>
          <a:solidFill>
            <a:srgbClr val="EF31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888016" y="3555553"/>
            <a:ext cx="9689112" cy="1021944"/>
          </a:xfrm>
        </p:spPr>
        <p:txBody>
          <a:bodyPr>
            <a:noAutofit/>
          </a:bodyPr>
          <a:lstStyle/>
          <a:p>
            <a:pPr algn="l"/>
            <a:r>
              <a:rPr lang="en-GB" sz="7200" dirty="0">
                <a:latin typeface="League Spartan" panose="00000800000000000000" pitchFamily="50" charset="0"/>
              </a:rPr>
              <a:t>Brainstorm resources</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6777" y="232130"/>
            <a:ext cx="3360057" cy="541343"/>
          </a:xfrm>
          <a:prstGeom prst="rect">
            <a:avLst/>
          </a:prstGeom>
        </p:spPr>
      </p:pic>
    </p:spTree>
    <p:extLst>
      <p:ext uri="{BB962C8B-B14F-4D97-AF65-F5344CB8AC3E}">
        <p14:creationId xmlns:p14="http://schemas.microsoft.com/office/powerpoint/2010/main" val="1437421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2: Brainstorm resources</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a:bodyPr>
          <a:lstStyle/>
          <a:p>
            <a:pPr algn="l"/>
            <a:r>
              <a:rPr lang="en-GB" sz="3200" b="1" dirty="0"/>
              <a:t>You have the goal – but how do we get there?</a:t>
            </a:r>
          </a:p>
          <a:p>
            <a:pPr algn="l"/>
            <a:r>
              <a:rPr lang="en-GB" sz="3200" dirty="0"/>
              <a:t>You don’t know how to get to the very end. You just need to know how to get started.</a:t>
            </a:r>
          </a:p>
          <a:p>
            <a:pPr algn="l"/>
            <a:endParaRPr lang="en-GB" sz="3200" dirty="0"/>
          </a:p>
          <a:p>
            <a:pPr algn="l"/>
            <a:r>
              <a:rPr lang="en-GB" sz="3200" dirty="0"/>
              <a:t>So you jointly brainstorm resources that can help. Let’s take the Management Accounts example. </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34316472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2: Brainstorm resources</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fontScale="85000" lnSpcReduction="20000"/>
          </a:bodyPr>
          <a:lstStyle/>
          <a:p>
            <a:pPr algn="l"/>
            <a:r>
              <a:rPr lang="en-GB" sz="3200" b="1" dirty="0"/>
              <a:t>Work together to find resources that might be available</a:t>
            </a:r>
          </a:p>
          <a:p>
            <a:pPr algn="l"/>
            <a:r>
              <a:rPr lang="en-GB" sz="3200" dirty="0"/>
              <a:t>You might not know the right ones yet. You’re going to end up trying lots of things and not all of them will help. </a:t>
            </a:r>
          </a:p>
          <a:p>
            <a:pPr algn="l"/>
            <a:endParaRPr lang="en-GB" sz="3200" dirty="0"/>
          </a:p>
          <a:p>
            <a:pPr algn="l"/>
            <a:r>
              <a:rPr lang="en-GB" sz="3200" dirty="0"/>
              <a:t>You might set a task to read a book, but then find out that book wasn’t all that helpful. That’s OK! That’s part of learning.</a:t>
            </a:r>
          </a:p>
          <a:p>
            <a:pPr algn="l"/>
            <a:endParaRPr lang="en-GB" sz="3200" dirty="0"/>
          </a:p>
          <a:p>
            <a:pPr algn="l"/>
            <a:r>
              <a:rPr lang="en-GB" sz="3200" dirty="0"/>
              <a:t>What resources might we brainstorm together if someone wanted to produce a set of perfect Management Accounts in 6 months time?</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34666799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2: Brainstorm resources</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lnSpcReduction="10000"/>
          </a:bodyPr>
          <a:lstStyle/>
          <a:p>
            <a:pPr algn="l"/>
            <a:r>
              <a:rPr lang="en-GB" sz="3200" b="1" dirty="0"/>
              <a:t>Resources:</a:t>
            </a:r>
          </a:p>
          <a:p>
            <a:pPr marL="457200" indent="-457200" algn="l">
              <a:buFont typeface="Arial" panose="020B0604020202020204" pitchFamily="34" charset="0"/>
              <a:buChar char="•"/>
            </a:pPr>
            <a:r>
              <a:rPr lang="en-GB" sz="3200" dirty="0"/>
              <a:t>Look at NCVO website for their documents on producing Management Accounts</a:t>
            </a:r>
          </a:p>
          <a:p>
            <a:pPr marL="457200" indent="-457200" algn="l">
              <a:buFont typeface="Arial" panose="020B0604020202020204" pitchFamily="34" charset="0"/>
              <a:buChar char="•"/>
            </a:pPr>
            <a:endParaRPr lang="en-GB" sz="3200" dirty="0"/>
          </a:p>
          <a:p>
            <a:pPr marL="457200" indent="-457200" algn="l">
              <a:buFont typeface="Arial" panose="020B0604020202020204" pitchFamily="34" charset="0"/>
              <a:buChar char="•"/>
            </a:pPr>
            <a:r>
              <a:rPr lang="en-GB" sz="3200" dirty="0"/>
              <a:t>Google getting started with Management Accounts and see what comes up</a:t>
            </a:r>
          </a:p>
          <a:p>
            <a:pPr marL="457200" indent="-457200" algn="l">
              <a:buFont typeface="Arial" panose="020B0604020202020204" pitchFamily="34" charset="0"/>
              <a:buChar char="•"/>
            </a:pPr>
            <a:r>
              <a:rPr lang="en-GB" sz="3200" dirty="0"/>
              <a:t>…</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34337920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2: Brainstorm resources</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lnSpcReduction="10000"/>
          </a:bodyPr>
          <a:lstStyle/>
          <a:p>
            <a:pPr algn="l"/>
            <a:r>
              <a:rPr lang="en-GB" sz="3200" b="1" dirty="0"/>
              <a:t>What are we trying to achieve?</a:t>
            </a:r>
          </a:p>
          <a:p>
            <a:pPr algn="l"/>
            <a:r>
              <a:rPr lang="en-GB" sz="3200" dirty="0"/>
              <a:t>We’re looking for lots of possible things, hoping out of the many things we come up with at least a couple will be useful and help us out getting where we need to go.</a:t>
            </a:r>
          </a:p>
          <a:p>
            <a:pPr algn="l"/>
            <a:endParaRPr lang="en-GB" sz="3200" dirty="0"/>
          </a:p>
          <a:p>
            <a:pPr algn="l"/>
            <a:r>
              <a:rPr lang="en-GB" sz="3200" dirty="0"/>
              <a:t>That’s it. Its no more complicated that that. We then write them all down, and the Direct has this list. Step 2 done.</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31945502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1275050"/>
            <a:ext cx="12395200" cy="5582950"/>
          </a:xfrm>
          <a:prstGeom prst="rect">
            <a:avLst/>
          </a:prstGeom>
          <a:solidFill>
            <a:srgbClr val="EF31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888016" y="3555553"/>
            <a:ext cx="9689112" cy="1021944"/>
          </a:xfrm>
        </p:spPr>
        <p:txBody>
          <a:bodyPr>
            <a:noAutofit/>
          </a:bodyPr>
          <a:lstStyle/>
          <a:p>
            <a:pPr algn="l"/>
            <a:r>
              <a:rPr lang="en-GB" sz="7200" dirty="0">
                <a:latin typeface="League Spartan" panose="00000800000000000000" pitchFamily="50" charset="0"/>
              </a:rPr>
              <a:t>Create a plan</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6777" y="232130"/>
            <a:ext cx="3360057" cy="541343"/>
          </a:xfrm>
          <a:prstGeom prst="rect">
            <a:avLst/>
          </a:prstGeom>
        </p:spPr>
      </p:pic>
    </p:spTree>
    <p:extLst>
      <p:ext uri="{BB962C8B-B14F-4D97-AF65-F5344CB8AC3E}">
        <p14:creationId xmlns:p14="http://schemas.microsoft.com/office/powerpoint/2010/main" val="27834300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3: Create a plan</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lnSpcReduction="10000"/>
          </a:bodyPr>
          <a:lstStyle/>
          <a:p>
            <a:pPr algn="l"/>
            <a:r>
              <a:rPr lang="en-GB" sz="3200" b="1" dirty="0"/>
              <a:t>You have a goal, you have a pile of resources. Now what?</a:t>
            </a:r>
          </a:p>
          <a:p>
            <a:pPr algn="l"/>
            <a:r>
              <a:rPr lang="en-GB" sz="3200" dirty="0"/>
              <a:t>We create just the first few weeks of a plan. A series of steps to take to start learning and improving behaviour. The steps should have three parts:</a:t>
            </a:r>
          </a:p>
          <a:p>
            <a:pPr marL="457200" indent="-457200" algn="l">
              <a:buFont typeface="Arial" panose="020B0604020202020204" pitchFamily="34" charset="0"/>
              <a:buChar char="•"/>
            </a:pPr>
            <a:r>
              <a:rPr lang="en-GB" sz="3200" dirty="0"/>
              <a:t>A deadline</a:t>
            </a:r>
          </a:p>
          <a:p>
            <a:pPr marL="457200" indent="-457200" algn="l">
              <a:buFont typeface="Arial" panose="020B0604020202020204" pitchFamily="34" charset="0"/>
              <a:buChar char="•"/>
            </a:pPr>
            <a:r>
              <a:rPr lang="en-GB" sz="3200" dirty="0"/>
              <a:t>A behaviour</a:t>
            </a:r>
          </a:p>
          <a:p>
            <a:pPr marL="457200" indent="-457200" algn="l">
              <a:buFont typeface="Arial" panose="020B0604020202020204" pitchFamily="34" charset="0"/>
              <a:buChar char="•"/>
            </a:pPr>
            <a:r>
              <a:rPr lang="en-GB" sz="3200" dirty="0"/>
              <a:t>The reporting of that task being complete</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4016423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This takes time to implement</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a:bodyPr>
          <a:lstStyle/>
          <a:p>
            <a:pPr algn="l"/>
            <a:r>
              <a:rPr lang="en-GB" b="1" dirty="0"/>
              <a:t>Weeks 1-12 – one on ones only</a:t>
            </a:r>
          </a:p>
          <a:p>
            <a:pPr algn="l"/>
            <a:r>
              <a:rPr lang="en-GB" b="1" dirty="0"/>
              <a:t>Weeks 13-20 – one on ones with positive feedback</a:t>
            </a:r>
          </a:p>
          <a:p>
            <a:pPr algn="l"/>
            <a:r>
              <a:rPr lang="en-GB" b="1" dirty="0"/>
              <a:t>Weeks 21-28 – one on ones with both positive and negative feedback</a:t>
            </a:r>
          </a:p>
          <a:p>
            <a:pPr algn="l"/>
            <a:r>
              <a:rPr lang="en-GB" b="1" dirty="0"/>
              <a:t>Weeks 29 – one on ones, feedback and slow rollout of coaching model</a:t>
            </a:r>
          </a:p>
          <a:p>
            <a:pPr algn="l"/>
            <a:endParaRPr lang="en-GB" b="1" dirty="0"/>
          </a:p>
          <a:p>
            <a:pPr algn="l"/>
            <a:r>
              <a:rPr lang="en-GB" b="1" dirty="0"/>
              <a:t>Yes, this is roughly eight months. That’s ok. </a:t>
            </a:r>
            <a:endParaRPr lang="en-GB" dirty="0"/>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23581607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3: Create a plan</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lnSpcReduction="10000"/>
          </a:bodyPr>
          <a:lstStyle/>
          <a:p>
            <a:pPr algn="l"/>
            <a:r>
              <a:rPr lang="en-GB" sz="3200" b="1" dirty="0"/>
              <a:t>Let’s look at some examples:</a:t>
            </a:r>
          </a:p>
          <a:p>
            <a:pPr marL="457200" indent="-457200" algn="l">
              <a:buFont typeface="Arial" panose="020B0604020202020204" pitchFamily="34" charset="0"/>
              <a:buChar char="•"/>
            </a:pPr>
            <a:r>
              <a:rPr lang="en-GB" sz="3200" dirty="0"/>
              <a:t>By 15</a:t>
            </a:r>
            <a:r>
              <a:rPr lang="en-GB" sz="3200" baseline="30000" dirty="0"/>
              <a:t>th</a:t>
            </a:r>
            <a:r>
              <a:rPr lang="en-GB" sz="3200" dirty="0"/>
              <a:t> July, email SK a receipt for your order of Management Accounts for Dummies book</a:t>
            </a:r>
          </a:p>
          <a:p>
            <a:pPr marL="457200" indent="-457200" algn="l">
              <a:buFont typeface="Arial" panose="020B0604020202020204" pitchFamily="34" charset="0"/>
              <a:buChar char="•"/>
            </a:pPr>
            <a:r>
              <a:rPr lang="en-GB" sz="3200" dirty="0"/>
              <a:t>By 20</a:t>
            </a:r>
            <a:r>
              <a:rPr lang="en-GB" sz="3200" baseline="30000" dirty="0"/>
              <a:t>th</a:t>
            </a:r>
            <a:r>
              <a:rPr lang="en-GB" sz="3200" dirty="0"/>
              <a:t> July, send me a Teams message about what you’ve learnt listening to the Manager Tools podcast we set</a:t>
            </a:r>
          </a:p>
          <a:p>
            <a:pPr marL="457200" indent="-457200" algn="l">
              <a:buFont typeface="Arial" panose="020B0604020202020204" pitchFamily="34" charset="0"/>
              <a:buChar char="•"/>
            </a:pPr>
            <a:r>
              <a:rPr lang="en-GB" sz="3200" dirty="0"/>
              <a:t>By 1</a:t>
            </a:r>
            <a:r>
              <a:rPr lang="en-GB" sz="3200" baseline="30000" dirty="0"/>
              <a:t>st</a:t>
            </a:r>
            <a:r>
              <a:rPr lang="en-GB" sz="3200" dirty="0"/>
              <a:t> August, send me an e-mail with the names of three potential mentors</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2321841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3: Create a plan</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fontScale="85000" lnSpcReduction="20000"/>
          </a:bodyPr>
          <a:lstStyle/>
          <a:p>
            <a:pPr algn="l"/>
            <a:r>
              <a:rPr lang="en-GB" sz="3200" b="1" dirty="0"/>
              <a:t>You’re still working this together, but the Direct needs to start leading</a:t>
            </a:r>
          </a:p>
          <a:p>
            <a:pPr algn="l"/>
            <a:r>
              <a:rPr lang="en-GB" sz="3200" dirty="0"/>
              <a:t>It’s your Direct who is going to be doing the work, so they particularly need to steer on how they’re going to learn. I prefer listening to podcasts and reflecting on them, but its no good setting that for Cassie if she prefers to read.</a:t>
            </a:r>
          </a:p>
          <a:p>
            <a:pPr algn="l"/>
            <a:endParaRPr lang="en-GB" sz="3200" dirty="0"/>
          </a:p>
          <a:p>
            <a:pPr algn="l"/>
            <a:r>
              <a:rPr lang="en-GB" sz="3200" dirty="0"/>
              <a:t>You also want to start with lower cost solutions. </a:t>
            </a:r>
            <a:r>
              <a:rPr lang="en-GB" sz="3200" b="1" dirty="0"/>
              <a:t>A class is not the answer to everything.</a:t>
            </a:r>
            <a:r>
              <a:rPr lang="en-GB" sz="3200" dirty="0"/>
              <a:t> Almost never is formal training the best way to learn, so if you have a Direct who thinks they really need to go to a Class to pick a skill up, try things like podcasts, books, websites, a blog, mentoring first of all.</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35777192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3: Create a plan</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fontScale="85000" lnSpcReduction="10000"/>
          </a:bodyPr>
          <a:lstStyle/>
          <a:p>
            <a:pPr algn="l"/>
            <a:r>
              <a:rPr lang="en-GB" sz="3200" b="1" dirty="0"/>
              <a:t>You’re only planning the first couple of weeks</a:t>
            </a:r>
          </a:p>
          <a:p>
            <a:pPr algn="l"/>
            <a:r>
              <a:rPr lang="en-GB" sz="3200" dirty="0"/>
              <a:t>You can’t plan 6 months of learning. It’s too much!</a:t>
            </a:r>
          </a:p>
          <a:p>
            <a:pPr algn="l"/>
            <a:endParaRPr lang="en-GB" sz="3200" dirty="0"/>
          </a:p>
          <a:p>
            <a:pPr algn="l"/>
            <a:r>
              <a:rPr lang="en-GB" sz="3200" dirty="0"/>
              <a:t>You know the end goal, and you know the first steps. You’ll take 5 minutes every one on one to have a review over this, and that will give you the chance to collaborate with your Direct to plan the next steps.</a:t>
            </a:r>
          </a:p>
          <a:p>
            <a:pPr algn="l"/>
            <a:endParaRPr lang="en-GB" sz="3200" dirty="0"/>
          </a:p>
          <a:p>
            <a:pPr algn="l"/>
            <a:r>
              <a:rPr lang="en-GB" sz="3200" dirty="0"/>
              <a:t>It’s one foot in front of the other, towards the goal. </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17582790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3: Create a plan</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fontScale="92500" lnSpcReduction="20000"/>
          </a:bodyPr>
          <a:lstStyle/>
          <a:p>
            <a:pPr algn="l"/>
            <a:r>
              <a:rPr lang="en-GB" sz="3200" b="1" dirty="0"/>
              <a:t>The best way to coach is with immediacy</a:t>
            </a:r>
          </a:p>
          <a:p>
            <a:pPr algn="l"/>
            <a:r>
              <a:rPr lang="en-GB" sz="3200" dirty="0"/>
              <a:t>Even one week tasks drop off the agenda for “urgent” tasks, and before you know it, you’re a month off your development goals.</a:t>
            </a:r>
          </a:p>
          <a:p>
            <a:pPr algn="l"/>
            <a:endParaRPr lang="en-GB" sz="3200" dirty="0"/>
          </a:p>
          <a:p>
            <a:pPr algn="l"/>
            <a:r>
              <a:rPr lang="en-GB" sz="3200" dirty="0"/>
              <a:t>Here’s a classic way that goes wrong immediately.</a:t>
            </a:r>
          </a:p>
          <a:p>
            <a:pPr algn="l"/>
            <a:endParaRPr lang="en-GB" sz="3200" dirty="0"/>
          </a:p>
          <a:p>
            <a:pPr algn="l"/>
            <a:r>
              <a:rPr lang="en-GB" sz="3200" dirty="0"/>
              <a:t>I assign us all a book to read. We have a month to read it. We meet at the end of the month to discuss it. </a:t>
            </a:r>
            <a:r>
              <a:rPr lang="en-GB" sz="3200" b="1" dirty="0"/>
              <a:t>It’s never going to happen. </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34761416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3: Create a plan</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fontScale="85000" lnSpcReduction="20000"/>
          </a:bodyPr>
          <a:lstStyle/>
          <a:p>
            <a:pPr algn="l"/>
            <a:r>
              <a:rPr lang="en-GB" sz="3200" b="1" dirty="0"/>
              <a:t>Try this instead</a:t>
            </a:r>
          </a:p>
          <a:p>
            <a:pPr marL="457200" indent="-457200" algn="l">
              <a:buFont typeface="Arial" panose="020B0604020202020204" pitchFamily="34" charset="0"/>
              <a:buChar char="•"/>
            </a:pPr>
            <a:r>
              <a:rPr lang="en-GB" sz="3200" dirty="0"/>
              <a:t>By 3pm today, Monday, you’ll send me a list of 5 books on Amazon that deal with communications and building strategic comms</a:t>
            </a:r>
          </a:p>
          <a:p>
            <a:pPr marL="457200" indent="-457200" algn="l">
              <a:buFont typeface="Arial" panose="020B0604020202020204" pitchFamily="34" charset="0"/>
              <a:buChar char="•"/>
            </a:pPr>
            <a:r>
              <a:rPr lang="en-GB" sz="3200" dirty="0"/>
              <a:t>By 11am Tuesday, you’ll email me the receipt of the book you ordered</a:t>
            </a:r>
          </a:p>
          <a:p>
            <a:pPr marL="457200" indent="-457200" algn="l">
              <a:buFont typeface="Arial" panose="020B0604020202020204" pitchFamily="34" charset="0"/>
              <a:buChar char="•"/>
            </a:pPr>
            <a:r>
              <a:rPr lang="en-GB" sz="3200" dirty="0"/>
              <a:t>By noon Thursday, you’ll send a photo of the book on your desk</a:t>
            </a:r>
          </a:p>
          <a:p>
            <a:pPr marL="457200" indent="-457200" algn="l">
              <a:buFont typeface="Arial" panose="020B0604020202020204" pitchFamily="34" charset="0"/>
              <a:buChar char="•"/>
            </a:pPr>
            <a:r>
              <a:rPr lang="en-GB" sz="3200" dirty="0"/>
              <a:t>By 3pm Friday, you’ll send me a three sentence max overview of Chapter 1</a:t>
            </a:r>
          </a:p>
          <a:p>
            <a:pPr marL="457200" indent="-457200" algn="l">
              <a:buFont typeface="Arial" panose="020B0604020202020204" pitchFamily="34" charset="0"/>
              <a:buChar char="•"/>
            </a:pPr>
            <a:r>
              <a:rPr lang="en-GB" sz="3200" dirty="0"/>
              <a:t>By 2pm Tuesday, you’ll present on the first two chapters at our Team Meeting</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8588647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3: Create a plan</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a:bodyPr>
          <a:lstStyle/>
          <a:p>
            <a:pPr algn="l"/>
            <a:r>
              <a:rPr lang="en-GB" sz="3200" b="1" dirty="0"/>
              <a:t>And a reminder of the golden rule</a:t>
            </a:r>
          </a:p>
          <a:p>
            <a:pPr algn="l"/>
            <a:endParaRPr lang="en-GB" sz="3200" dirty="0"/>
          </a:p>
          <a:p>
            <a:pPr algn="l"/>
            <a:r>
              <a:rPr lang="en-GB" sz="3200" dirty="0"/>
              <a:t>Tasks aren’t done until they are reported on being done!</a:t>
            </a:r>
          </a:p>
          <a:p>
            <a:pPr algn="l"/>
            <a:endParaRPr lang="en-GB" sz="3200" dirty="0"/>
          </a:p>
          <a:p>
            <a:pPr algn="l"/>
            <a:r>
              <a:rPr lang="en-GB" sz="3200" dirty="0"/>
              <a:t>We don’t assign “read the book”, we assign “report to your Manager on the top 3 things you learnt from reading the book”. </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8813910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1275050"/>
            <a:ext cx="12395200" cy="5582950"/>
          </a:xfrm>
          <a:prstGeom prst="rect">
            <a:avLst/>
          </a:prstGeom>
          <a:solidFill>
            <a:srgbClr val="EF31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870978" y="4220055"/>
            <a:ext cx="9689112" cy="1021944"/>
          </a:xfrm>
        </p:spPr>
        <p:txBody>
          <a:bodyPr>
            <a:noAutofit/>
          </a:bodyPr>
          <a:lstStyle/>
          <a:p>
            <a:pPr algn="l"/>
            <a:r>
              <a:rPr lang="en-GB" sz="7200" dirty="0">
                <a:latin typeface="League Spartan" panose="00000800000000000000" pitchFamily="50" charset="0"/>
              </a:rPr>
              <a:t>Acting and reporting on the plan</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6777" y="232130"/>
            <a:ext cx="3360057" cy="541343"/>
          </a:xfrm>
          <a:prstGeom prst="rect">
            <a:avLst/>
          </a:prstGeom>
        </p:spPr>
      </p:pic>
    </p:spTree>
    <p:extLst>
      <p:ext uri="{BB962C8B-B14F-4D97-AF65-F5344CB8AC3E}">
        <p14:creationId xmlns:p14="http://schemas.microsoft.com/office/powerpoint/2010/main" val="11156452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4: Acting and reporting</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fontScale="85000" lnSpcReduction="20000"/>
          </a:bodyPr>
          <a:lstStyle/>
          <a:p>
            <a:pPr algn="l"/>
            <a:r>
              <a:rPr lang="en-GB" sz="3200" b="1" dirty="0"/>
              <a:t>This carries the rest of the effort</a:t>
            </a:r>
          </a:p>
          <a:p>
            <a:pPr algn="l"/>
            <a:endParaRPr lang="en-GB" sz="3200" dirty="0"/>
          </a:p>
          <a:p>
            <a:pPr algn="l"/>
            <a:r>
              <a:rPr lang="en-GB" sz="3200" dirty="0"/>
              <a:t>The direct gets to work. We’ve set a goal, collaborated on resources, done the initial planning – now the Direct needs to follow through and make it happen. </a:t>
            </a:r>
          </a:p>
          <a:p>
            <a:pPr algn="l"/>
            <a:endParaRPr lang="en-GB" sz="3200" dirty="0"/>
          </a:p>
          <a:p>
            <a:pPr algn="l"/>
            <a:r>
              <a:rPr lang="en-GB" sz="3200" dirty="0"/>
              <a:t>By setting it up effectively, you should be getting daily or at least weekly reporting in the form of task completion notifications, emails, and information your way. </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35833588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4: Acting and reporting</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lnSpcReduction="10000"/>
          </a:bodyPr>
          <a:lstStyle/>
          <a:p>
            <a:pPr algn="l"/>
            <a:r>
              <a:rPr lang="en-GB" sz="3200" b="1" dirty="0"/>
              <a:t>Discuss in one on ones</a:t>
            </a:r>
          </a:p>
          <a:p>
            <a:pPr algn="l"/>
            <a:r>
              <a:rPr lang="en-GB" sz="3200" dirty="0"/>
              <a:t>Your Direct should brief on progress in One on Ones. This is how you use those last 5-10 minutes, rather than in the first or 2</a:t>
            </a:r>
            <a:r>
              <a:rPr lang="en-GB" sz="3200" baseline="30000" dirty="0"/>
              <a:t>nd</a:t>
            </a:r>
            <a:r>
              <a:rPr lang="en-GB" sz="3200" dirty="0"/>
              <a:t> section.</a:t>
            </a:r>
          </a:p>
          <a:p>
            <a:pPr algn="l"/>
            <a:endParaRPr lang="en-GB" sz="3200" dirty="0"/>
          </a:p>
          <a:p>
            <a:pPr algn="l"/>
            <a:r>
              <a:rPr lang="en-GB" sz="3200" dirty="0"/>
              <a:t>You can then use this time to rerun steps 2 and 3 – brainstorm some new resources, and create new deliverables.</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7023054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Step 4: Acting and reporting</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840037" cy="3465761"/>
          </a:xfrm>
        </p:spPr>
        <p:txBody>
          <a:bodyPr>
            <a:normAutofit lnSpcReduction="10000"/>
          </a:bodyPr>
          <a:lstStyle/>
          <a:p>
            <a:pPr algn="l"/>
            <a:r>
              <a:rPr lang="en-GB" sz="3200" b="1" dirty="0"/>
              <a:t>Discuss in one on ones</a:t>
            </a:r>
          </a:p>
          <a:p>
            <a:pPr algn="l"/>
            <a:r>
              <a:rPr lang="en-GB" sz="3200" dirty="0"/>
              <a:t>Your Direct should brief on progress in One on Ones. This is how you use those last 5-10 minutes, rather than in the first or 2</a:t>
            </a:r>
            <a:r>
              <a:rPr lang="en-GB" sz="3200" baseline="30000" dirty="0"/>
              <a:t>nd</a:t>
            </a:r>
            <a:r>
              <a:rPr lang="en-GB" sz="3200" dirty="0"/>
              <a:t> section.</a:t>
            </a:r>
          </a:p>
          <a:p>
            <a:pPr algn="l"/>
            <a:endParaRPr lang="en-GB" sz="3200" dirty="0"/>
          </a:p>
          <a:p>
            <a:pPr algn="l"/>
            <a:r>
              <a:rPr lang="en-GB" sz="3200" dirty="0"/>
              <a:t>You can then use this time to rerun steps 2 and 3 – brainstorm some new resources, and create new deliverables.</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1333857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1275050"/>
            <a:ext cx="12395200" cy="558295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800930" y="2863529"/>
            <a:ext cx="9689112" cy="1021944"/>
          </a:xfrm>
        </p:spPr>
        <p:txBody>
          <a:bodyPr>
            <a:noAutofit/>
          </a:bodyPr>
          <a:lstStyle/>
          <a:p>
            <a:pPr algn="l"/>
            <a:r>
              <a:rPr lang="en-GB" sz="7200" dirty="0">
                <a:latin typeface="League Spartan" panose="00000800000000000000" pitchFamily="50" charset="0"/>
              </a:rPr>
              <a:t>One on Ones</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6777" y="232130"/>
            <a:ext cx="3360057" cy="541343"/>
          </a:xfrm>
          <a:prstGeom prst="rect">
            <a:avLst/>
          </a:prstGeom>
        </p:spPr>
      </p:pic>
    </p:spTree>
    <p:extLst>
      <p:ext uri="{BB962C8B-B14F-4D97-AF65-F5344CB8AC3E}">
        <p14:creationId xmlns:p14="http://schemas.microsoft.com/office/powerpoint/2010/main" val="31235406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1275050"/>
            <a:ext cx="12395200" cy="5582950"/>
          </a:xfrm>
          <a:prstGeom prst="rect">
            <a:avLst/>
          </a:prstGeom>
          <a:solidFill>
            <a:srgbClr val="EF31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870978" y="4220055"/>
            <a:ext cx="9689112" cy="1021944"/>
          </a:xfrm>
        </p:spPr>
        <p:txBody>
          <a:bodyPr>
            <a:noAutofit/>
          </a:bodyPr>
          <a:lstStyle/>
          <a:p>
            <a:pPr algn="l"/>
            <a:r>
              <a:rPr lang="en-GB" sz="7200" dirty="0">
                <a:latin typeface="League Spartan" panose="00000800000000000000" pitchFamily="50" charset="0"/>
              </a:rPr>
              <a:t>Some common questions on coaching</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6777" y="232130"/>
            <a:ext cx="3360057" cy="541343"/>
          </a:xfrm>
          <a:prstGeom prst="rect">
            <a:avLst/>
          </a:prstGeom>
        </p:spPr>
      </p:pic>
    </p:spTree>
    <p:extLst>
      <p:ext uri="{BB962C8B-B14F-4D97-AF65-F5344CB8AC3E}">
        <p14:creationId xmlns:p14="http://schemas.microsoft.com/office/powerpoint/2010/main" val="17225769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My direct didn’t accomplish the tasks</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643149" cy="3465761"/>
          </a:xfrm>
        </p:spPr>
        <p:txBody>
          <a:bodyPr>
            <a:normAutofit/>
          </a:bodyPr>
          <a:lstStyle/>
          <a:p>
            <a:pPr algn="l"/>
            <a:r>
              <a:rPr lang="en-GB" sz="4400" dirty="0">
                <a:latin typeface="PT Sans" panose="020B0503020203020204" pitchFamily="34" charset="0"/>
              </a:rPr>
              <a:t>If the Direct fails to deliver, then you give negative feedback.</a:t>
            </a:r>
          </a:p>
          <a:p>
            <a:pPr algn="l"/>
            <a:endParaRPr lang="en-GB" sz="4400" dirty="0">
              <a:latin typeface="PT Sans" panose="020B0503020203020204" pitchFamily="34" charset="0"/>
            </a:endParaRPr>
          </a:p>
          <a:p>
            <a:pPr algn="l"/>
            <a:r>
              <a:rPr lang="en-GB" sz="4400" dirty="0">
                <a:latin typeface="PT Sans" panose="020B0503020203020204" pitchFamily="34" charset="0"/>
              </a:rPr>
              <a:t>Conversely, when they DO deliver – you can give positive feedback.</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1305801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My direct ran out of tasks</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643149" cy="3465761"/>
          </a:xfrm>
        </p:spPr>
        <p:txBody>
          <a:bodyPr>
            <a:normAutofit fontScale="70000" lnSpcReduction="20000"/>
          </a:bodyPr>
          <a:lstStyle/>
          <a:p>
            <a:pPr algn="l"/>
            <a:r>
              <a:rPr lang="en-GB" sz="4400" dirty="0">
                <a:latin typeface="PT Sans" panose="020B0503020203020204" pitchFamily="34" charset="0"/>
              </a:rPr>
              <a:t>That’s alright, right? You’re planning a short scope. </a:t>
            </a:r>
          </a:p>
          <a:p>
            <a:pPr algn="l"/>
            <a:endParaRPr lang="en-GB" sz="4400" dirty="0">
              <a:latin typeface="PT Sans" panose="020B0503020203020204" pitchFamily="34" charset="0"/>
            </a:endParaRPr>
          </a:p>
          <a:p>
            <a:pPr algn="l"/>
            <a:r>
              <a:rPr lang="en-GB" sz="4400" dirty="0">
                <a:latin typeface="PT Sans" panose="020B0503020203020204" pitchFamily="34" charset="0"/>
              </a:rPr>
              <a:t>You just sit down in the next O3 and extend the resource you’re using (more Mentor meetings) or you add another resource, building on the knowledge built already.</a:t>
            </a:r>
          </a:p>
          <a:p>
            <a:pPr algn="l"/>
            <a:endParaRPr lang="en-GB" sz="4400" dirty="0">
              <a:latin typeface="PT Sans" panose="020B0503020203020204" pitchFamily="34" charset="0"/>
            </a:endParaRPr>
          </a:p>
          <a:p>
            <a:pPr algn="l"/>
            <a:r>
              <a:rPr lang="en-GB" sz="4400" dirty="0">
                <a:latin typeface="PT Sans" panose="020B0503020203020204" pitchFamily="34" charset="0"/>
              </a:rPr>
              <a:t>Conversely, if a particular resource isn’t working – stop using it.</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spTree>
    <p:extLst>
      <p:ext uri="{BB962C8B-B14F-4D97-AF65-F5344CB8AC3E}">
        <p14:creationId xmlns:p14="http://schemas.microsoft.com/office/powerpoint/2010/main" val="1460361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One on ones build relationships</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643149" cy="3465761"/>
          </a:xfrm>
        </p:spPr>
        <p:txBody>
          <a:bodyPr>
            <a:normAutofit lnSpcReduction="10000"/>
          </a:bodyPr>
          <a:lstStyle/>
          <a:p>
            <a:pPr algn="l"/>
            <a:r>
              <a:rPr lang="en-GB" b="1" dirty="0"/>
              <a:t>Happen weekly, every week, scheduled</a:t>
            </a:r>
          </a:p>
          <a:p>
            <a:pPr algn="l"/>
            <a:endParaRPr lang="en-GB" b="1" dirty="0">
              <a:latin typeface="PT Sans" panose="020B0503020203020204" pitchFamily="34" charset="0"/>
            </a:endParaRPr>
          </a:p>
          <a:p>
            <a:pPr algn="l"/>
            <a:r>
              <a:rPr lang="en-GB" b="1" dirty="0">
                <a:latin typeface="PT Sans" panose="020B0503020203020204" pitchFamily="34" charset="0"/>
              </a:rPr>
              <a:t>Between Manager and Direct</a:t>
            </a:r>
          </a:p>
          <a:p>
            <a:pPr algn="l"/>
            <a:endParaRPr lang="en-GB" b="1" dirty="0">
              <a:latin typeface="PT Sans" panose="020B0503020203020204" pitchFamily="34" charset="0"/>
            </a:endParaRPr>
          </a:p>
          <a:p>
            <a:pPr algn="l"/>
            <a:r>
              <a:rPr lang="en-GB" b="1" dirty="0">
                <a:latin typeface="PT Sans" panose="020B0503020203020204" pitchFamily="34" charset="0"/>
              </a:rPr>
              <a:t>30 minutes</a:t>
            </a:r>
          </a:p>
          <a:p>
            <a:pPr marL="342900" indent="-342900" algn="l">
              <a:buFontTx/>
              <a:buChar char="-"/>
            </a:pPr>
            <a:r>
              <a:rPr lang="en-GB" dirty="0">
                <a:latin typeface="PT Sans" panose="020B0503020203020204" pitchFamily="34" charset="0"/>
              </a:rPr>
              <a:t>10 minutes for Direct</a:t>
            </a:r>
          </a:p>
          <a:p>
            <a:pPr marL="342900" indent="-342900" algn="l">
              <a:buFontTx/>
              <a:buChar char="-"/>
            </a:pPr>
            <a:r>
              <a:rPr lang="en-GB" dirty="0">
                <a:latin typeface="PT Sans" panose="020B0503020203020204" pitchFamily="34" charset="0"/>
              </a:rPr>
              <a:t>10 minutes for Manager</a:t>
            </a:r>
          </a:p>
          <a:p>
            <a:pPr marL="342900" indent="-342900" algn="l">
              <a:buFontTx/>
              <a:buChar char="-"/>
            </a:pPr>
            <a:r>
              <a:rPr lang="en-GB" dirty="0">
                <a:latin typeface="PT Sans" panose="020B0503020203020204" pitchFamily="34" charset="0"/>
              </a:rPr>
              <a:t>10 minutes for Future</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graphicFrame>
        <p:nvGraphicFramePr>
          <p:cNvPr id="8" name="Chart 7">
            <a:extLst>
              <a:ext uri="{FF2B5EF4-FFF2-40B4-BE49-F238E27FC236}">
                <a16:creationId xmlns:a16="http://schemas.microsoft.com/office/drawing/2014/main" id="{6524B455-362D-4C4E-AC22-DAAFC536DACD}"/>
              </a:ext>
            </a:extLst>
          </p:cNvPr>
          <p:cNvGraphicFramePr/>
          <p:nvPr>
            <p:extLst>
              <p:ext uri="{D42A27DB-BD31-4B8C-83A1-F6EECF244321}">
                <p14:modId xmlns:p14="http://schemas.microsoft.com/office/powerpoint/2010/main" val="2201480630"/>
              </p:ext>
            </p:extLst>
          </p:nvPr>
        </p:nvGraphicFramePr>
        <p:xfrm>
          <a:off x="5293296" y="2158211"/>
          <a:ext cx="5957800" cy="39801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56340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One on ones build relationships</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8" y="2306388"/>
            <a:ext cx="10643149" cy="3465761"/>
          </a:xfrm>
        </p:spPr>
        <p:txBody>
          <a:bodyPr>
            <a:normAutofit/>
          </a:bodyPr>
          <a:lstStyle/>
          <a:p>
            <a:pPr algn="l"/>
            <a:r>
              <a:rPr lang="en-GB" b="1" dirty="0"/>
              <a:t>Rarely missed</a:t>
            </a:r>
          </a:p>
          <a:p>
            <a:pPr algn="l"/>
            <a:endParaRPr lang="en-GB" b="1" dirty="0">
              <a:latin typeface="PT Sans" panose="020B0503020203020204" pitchFamily="34" charset="0"/>
            </a:endParaRPr>
          </a:p>
          <a:p>
            <a:pPr algn="l"/>
            <a:r>
              <a:rPr lang="en-GB" b="1" dirty="0">
                <a:latin typeface="PT Sans" panose="020B0503020203020204" pitchFamily="34" charset="0"/>
              </a:rPr>
              <a:t>Chance for Direct to prepare</a:t>
            </a:r>
          </a:p>
          <a:p>
            <a:pPr algn="l"/>
            <a:endParaRPr lang="en-GB" b="1" dirty="0">
              <a:latin typeface="PT Sans" panose="020B0503020203020204" pitchFamily="34" charset="0"/>
            </a:endParaRPr>
          </a:p>
          <a:p>
            <a:pPr algn="l"/>
            <a:r>
              <a:rPr lang="en-GB" b="1" dirty="0">
                <a:latin typeface="PT Sans" panose="020B0503020203020204" pitchFamily="34" charset="0"/>
              </a:rPr>
              <a:t>Time for Direct to talk</a:t>
            </a:r>
            <a:endParaRPr lang="en-GB" dirty="0">
              <a:latin typeface="PT Sans" panose="020B0503020203020204" pitchFamily="34" charset="0"/>
            </a:endParaRP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graphicFrame>
        <p:nvGraphicFramePr>
          <p:cNvPr id="8" name="Chart 7">
            <a:extLst>
              <a:ext uri="{FF2B5EF4-FFF2-40B4-BE49-F238E27FC236}">
                <a16:creationId xmlns:a16="http://schemas.microsoft.com/office/drawing/2014/main" id="{6524B455-362D-4C4E-AC22-DAAFC536DACD}"/>
              </a:ext>
            </a:extLst>
          </p:cNvPr>
          <p:cNvGraphicFramePr/>
          <p:nvPr/>
        </p:nvGraphicFramePr>
        <p:xfrm>
          <a:off x="5293296" y="2158211"/>
          <a:ext cx="5957800" cy="39801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38093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One on ones build relationships</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9" y="2306388"/>
            <a:ext cx="5564096" cy="3465761"/>
          </a:xfrm>
        </p:spPr>
        <p:txBody>
          <a:bodyPr>
            <a:normAutofit fontScale="92500" lnSpcReduction="10000"/>
          </a:bodyPr>
          <a:lstStyle/>
          <a:p>
            <a:pPr algn="l"/>
            <a:r>
              <a:rPr lang="en-GB" b="1" dirty="0"/>
              <a:t>Direct 10 minutes</a:t>
            </a:r>
          </a:p>
          <a:p>
            <a:pPr algn="l"/>
            <a:r>
              <a:rPr lang="en-GB" dirty="0"/>
              <a:t>- Whatever they want, not what the manager wants</a:t>
            </a:r>
          </a:p>
          <a:p>
            <a:pPr algn="l"/>
            <a:endParaRPr lang="en-GB" b="1" dirty="0">
              <a:latin typeface="PT Sans" panose="020B0503020203020204" pitchFamily="34" charset="0"/>
            </a:endParaRPr>
          </a:p>
          <a:p>
            <a:pPr algn="l"/>
            <a:r>
              <a:rPr lang="en-GB" b="1" dirty="0">
                <a:latin typeface="PT Sans" panose="020B0503020203020204" pitchFamily="34" charset="0"/>
              </a:rPr>
              <a:t>Manager 10 minutes</a:t>
            </a:r>
          </a:p>
          <a:p>
            <a:pPr algn="l"/>
            <a:r>
              <a:rPr lang="en-GB" dirty="0">
                <a:latin typeface="PT Sans" panose="020B0503020203020204" pitchFamily="34" charset="0"/>
              </a:rPr>
              <a:t>- Whatever Managers want</a:t>
            </a:r>
          </a:p>
          <a:p>
            <a:pPr algn="l"/>
            <a:endParaRPr lang="en-GB" b="1" dirty="0">
              <a:latin typeface="PT Sans" panose="020B0503020203020204" pitchFamily="34" charset="0"/>
            </a:endParaRPr>
          </a:p>
          <a:p>
            <a:pPr algn="l"/>
            <a:r>
              <a:rPr lang="en-GB" b="1" dirty="0">
                <a:latin typeface="PT Sans" panose="020B0503020203020204" pitchFamily="34" charset="0"/>
              </a:rPr>
              <a:t>Future 10 minutes</a:t>
            </a:r>
          </a:p>
          <a:p>
            <a:pPr algn="l"/>
            <a:r>
              <a:rPr lang="en-GB" dirty="0">
                <a:latin typeface="PT Sans" panose="020B0503020203020204" pitchFamily="34" charset="0"/>
              </a:rPr>
              <a:t>- Coaching and career planning</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graphicFrame>
        <p:nvGraphicFramePr>
          <p:cNvPr id="8" name="Chart 7">
            <a:extLst>
              <a:ext uri="{FF2B5EF4-FFF2-40B4-BE49-F238E27FC236}">
                <a16:creationId xmlns:a16="http://schemas.microsoft.com/office/drawing/2014/main" id="{6524B455-362D-4C4E-AC22-DAAFC536DACD}"/>
              </a:ext>
            </a:extLst>
          </p:cNvPr>
          <p:cNvGraphicFramePr/>
          <p:nvPr/>
        </p:nvGraphicFramePr>
        <p:xfrm>
          <a:off x="5293296" y="2158211"/>
          <a:ext cx="5957800" cy="39801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81563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BB79CA-AA72-4C8E-97D8-700774AEB80A}"/>
              </a:ext>
            </a:extLst>
          </p:cNvPr>
          <p:cNvSpPr/>
          <p:nvPr/>
        </p:nvSpPr>
        <p:spPr>
          <a:xfrm>
            <a:off x="0" y="921657"/>
            <a:ext cx="12395200" cy="873760"/>
          </a:xfrm>
          <a:prstGeom prst="rect">
            <a:avLst/>
          </a:prstGeom>
          <a:solidFill>
            <a:srgbClr val="FFA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07DC2AA1-48D1-417B-B7AE-D8490AE3640B}"/>
              </a:ext>
            </a:extLst>
          </p:cNvPr>
          <p:cNvSpPr>
            <a:spLocks noGrp="1"/>
          </p:cNvSpPr>
          <p:nvPr>
            <p:ph type="ctrTitle"/>
          </p:nvPr>
        </p:nvSpPr>
        <p:spPr>
          <a:xfrm>
            <a:off x="698819" y="773473"/>
            <a:ext cx="10840037" cy="1021944"/>
          </a:xfrm>
        </p:spPr>
        <p:txBody>
          <a:bodyPr>
            <a:normAutofit/>
          </a:bodyPr>
          <a:lstStyle/>
          <a:p>
            <a:pPr algn="l"/>
            <a:r>
              <a:rPr lang="en-GB" sz="4400" dirty="0">
                <a:latin typeface="League Spartan" panose="00000800000000000000" pitchFamily="50" charset="0"/>
              </a:rPr>
              <a:t>One on ones build relationships</a:t>
            </a:r>
          </a:p>
        </p:txBody>
      </p:sp>
      <p:sp>
        <p:nvSpPr>
          <p:cNvPr id="3" name="Subtitle 2">
            <a:extLst>
              <a:ext uri="{FF2B5EF4-FFF2-40B4-BE49-F238E27FC236}">
                <a16:creationId xmlns:a16="http://schemas.microsoft.com/office/drawing/2014/main" id="{B948FC1C-B3BB-422C-A547-9327D3F36A93}"/>
              </a:ext>
            </a:extLst>
          </p:cNvPr>
          <p:cNvSpPr>
            <a:spLocks noGrp="1"/>
          </p:cNvSpPr>
          <p:nvPr>
            <p:ph type="subTitle" idx="1"/>
          </p:nvPr>
        </p:nvSpPr>
        <p:spPr>
          <a:xfrm>
            <a:off x="698819" y="2306388"/>
            <a:ext cx="5564096" cy="3465761"/>
          </a:xfrm>
        </p:spPr>
        <p:txBody>
          <a:bodyPr>
            <a:normAutofit/>
          </a:bodyPr>
          <a:lstStyle/>
          <a:p>
            <a:pPr algn="l"/>
            <a:r>
              <a:rPr lang="en-GB" b="1" dirty="0"/>
              <a:t>Where?</a:t>
            </a:r>
          </a:p>
          <a:p>
            <a:pPr algn="l"/>
            <a:r>
              <a:rPr lang="en-GB" dirty="0"/>
              <a:t>Not in public, but can be at your desk</a:t>
            </a:r>
          </a:p>
          <a:p>
            <a:pPr algn="l"/>
            <a:endParaRPr lang="en-GB" dirty="0"/>
          </a:p>
          <a:p>
            <a:pPr algn="l"/>
            <a:r>
              <a:rPr lang="en-GB" b="1" dirty="0"/>
              <a:t>Manager takes own notes </a:t>
            </a:r>
          </a:p>
          <a:p>
            <a:pPr algn="l"/>
            <a:r>
              <a:rPr lang="en-GB" dirty="0"/>
              <a:t>I either take notes by hand during or type up straight after</a:t>
            </a:r>
            <a:br>
              <a:rPr lang="en-GB" dirty="0"/>
            </a:br>
            <a:endParaRPr lang="en-GB" dirty="0"/>
          </a:p>
          <a:p>
            <a:pPr algn="l"/>
            <a:r>
              <a:rPr lang="en-GB" dirty="0"/>
              <a:t>Direct can take notes as well obviously</a:t>
            </a:r>
          </a:p>
        </p:txBody>
      </p:sp>
      <p:pic>
        <p:nvPicPr>
          <p:cNvPr id="6" name="Picture 5" descr="A picture containing clock&#10;&#10;Description automatically generated">
            <a:extLst>
              <a:ext uri="{FF2B5EF4-FFF2-40B4-BE49-F238E27FC236}">
                <a16:creationId xmlns:a16="http://schemas.microsoft.com/office/drawing/2014/main" id="{38BAB857-2A47-4F09-846D-E35CF614B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819" y="5905972"/>
            <a:ext cx="3360057" cy="541343"/>
          </a:xfrm>
          <a:prstGeom prst="rect">
            <a:avLst/>
          </a:prstGeom>
        </p:spPr>
      </p:pic>
      <p:graphicFrame>
        <p:nvGraphicFramePr>
          <p:cNvPr id="8" name="Chart 7">
            <a:extLst>
              <a:ext uri="{FF2B5EF4-FFF2-40B4-BE49-F238E27FC236}">
                <a16:creationId xmlns:a16="http://schemas.microsoft.com/office/drawing/2014/main" id="{6524B455-362D-4C4E-AC22-DAAFC536DACD}"/>
              </a:ext>
            </a:extLst>
          </p:cNvPr>
          <p:cNvGraphicFramePr/>
          <p:nvPr/>
        </p:nvGraphicFramePr>
        <p:xfrm>
          <a:off x="5293296" y="2158211"/>
          <a:ext cx="5957800" cy="39801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491593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2477</Words>
  <Application>Microsoft Office PowerPoint</Application>
  <PresentationFormat>Widescreen</PresentationFormat>
  <Paragraphs>270</Paragraphs>
  <Slides>52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Arial</vt:lpstr>
      <vt:lpstr>Calibri</vt:lpstr>
      <vt:lpstr>Calibri Light</vt:lpstr>
      <vt:lpstr>League Spartan</vt:lpstr>
      <vt:lpstr>PT Sans</vt:lpstr>
      <vt:lpstr>Office Theme</vt:lpstr>
      <vt:lpstr>Team Management</vt:lpstr>
      <vt:lpstr>The Trinity System</vt:lpstr>
      <vt:lpstr>Summary</vt:lpstr>
      <vt:lpstr>This takes time to implement</vt:lpstr>
      <vt:lpstr>One on Ones</vt:lpstr>
      <vt:lpstr>One on ones build relationships</vt:lpstr>
      <vt:lpstr>One on ones build relationships</vt:lpstr>
      <vt:lpstr>One on ones build relationships</vt:lpstr>
      <vt:lpstr>One on ones build relationships</vt:lpstr>
      <vt:lpstr>One on ones</vt:lpstr>
      <vt:lpstr>12 weeks – ONLY one on ones</vt:lpstr>
      <vt:lpstr>Feedback Model</vt:lpstr>
      <vt:lpstr>Feedback Model</vt:lpstr>
      <vt:lpstr>Feedback Model</vt:lpstr>
      <vt:lpstr>Step 1: Ask</vt:lpstr>
      <vt:lpstr>Step 2: Describe behaviour</vt:lpstr>
      <vt:lpstr>Step 2: Describe behaviour</vt:lpstr>
      <vt:lpstr>Step 3: Describe impact</vt:lpstr>
      <vt:lpstr>Step 3: Describe impact</vt:lpstr>
      <vt:lpstr>Step 4: Future effective behaviour</vt:lpstr>
      <vt:lpstr>Summary</vt:lpstr>
      <vt:lpstr>Coaching</vt:lpstr>
      <vt:lpstr>The systemic effort to increase the performance of a Direct in a specific skill area</vt:lpstr>
      <vt:lpstr>Coaching: Asking for More</vt:lpstr>
      <vt:lpstr>The Model</vt:lpstr>
      <vt:lpstr>Set the Goal</vt:lpstr>
      <vt:lpstr>Step 1: Set the goal</vt:lpstr>
      <vt:lpstr>Step 1: Set the goal</vt:lpstr>
      <vt:lpstr>Step 1: Set the goal</vt:lpstr>
      <vt:lpstr>Step 1: Set the goal</vt:lpstr>
      <vt:lpstr>Step 1: Set the goal</vt:lpstr>
      <vt:lpstr>Step 1: Set the goal</vt:lpstr>
      <vt:lpstr>Brainstorm resources</vt:lpstr>
      <vt:lpstr>Step 2: Brainstorm resources</vt:lpstr>
      <vt:lpstr>Step 2: Brainstorm resources</vt:lpstr>
      <vt:lpstr>Step 2: Brainstorm resources</vt:lpstr>
      <vt:lpstr>Step 2: Brainstorm resources</vt:lpstr>
      <vt:lpstr>Create a plan</vt:lpstr>
      <vt:lpstr>Step 3: Create a plan</vt:lpstr>
      <vt:lpstr>Step 3: Create a plan</vt:lpstr>
      <vt:lpstr>Step 3: Create a plan</vt:lpstr>
      <vt:lpstr>Step 3: Create a plan</vt:lpstr>
      <vt:lpstr>Step 3: Create a plan</vt:lpstr>
      <vt:lpstr>Step 3: Create a plan</vt:lpstr>
      <vt:lpstr>Step 3: Create a plan</vt:lpstr>
      <vt:lpstr>Acting and reporting on the plan</vt:lpstr>
      <vt:lpstr>Step 4: Acting and reporting</vt:lpstr>
      <vt:lpstr>Step 4: Acting and reporting</vt:lpstr>
      <vt:lpstr>Step 4: Acting and reporting</vt:lpstr>
      <vt:lpstr>Some common questions on coaching</vt:lpstr>
      <vt:lpstr>My direct didn’t accomplish the tasks</vt:lpstr>
      <vt:lpstr>My direct ran out of tasks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sarahkerton@outlook.com</dc:creator>
  <cp:lastModifiedBy>Sarah Kerton</cp:lastModifiedBy>
  <cp:revision>12</cp:revision>
  <dcterms:created xsi:type="dcterms:W3CDTF">2020-07-20T11:08:52Z</dcterms:created>
  <dcterms:modified xsi:type="dcterms:W3CDTF">2022-08-02T14:46:49Z</dcterms:modified>
</cp:coreProperties>
</file>